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258" r:id="rId4"/>
    <p:sldId id="259" r:id="rId5"/>
    <p:sldId id="260" r:id="rId6"/>
    <p:sldId id="261" r:id="rId7"/>
    <p:sldId id="262" r:id="rId8"/>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71" d="100"/>
          <a:sy n="71" d="100"/>
        </p:scale>
        <p:origin x="618" y="6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en-US" smtClean="0"/>
              <a:t>Click to edit Master title style</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12/16/2017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12/16/2017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smtClean="0"/>
              <a:t>Click to edit Master title style</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12/16/2017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dirty="0"/>
              <a:pPr/>
              <a:t>‹#›</a:t>
            </a:fld>
            <a:endParaRPr lang="en-US" dirty="0"/>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en-US" smtClean="0"/>
              <a:t>Click to edit Master title style</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12/16/2017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smtClean="0"/>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12/16/2017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a:t>
            </a:fld>
            <a:endParaRPr lang="en-US" dirty="0"/>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en-US" smtClean="0"/>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12/16/2017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12/16/2017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12/16/2017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en-US" smtClean="0"/>
              <a:t>Click to edit Master title style</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12/16/2017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12/16/2017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B61BEF0D-F0BB-DE4B-95CE-6DB70DBA9567}" type="datetimeFigureOut">
              <a:rPr lang="en-US" dirty="0"/>
              <a:pPr/>
              <a:t>12/16/2017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0"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1" name="Slide Number Placeholder 5"/>
          <p:cNvSpPr>
            <a:spLocks noGrp="1"/>
          </p:cNvSpPr>
          <p:nvPr>
            <p:ph type="sldNum" sz="quarter" idx="12"/>
          </p:nvPr>
        </p:nvSpPr>
        <p:spPr>
          <a:xfrm>
            <a:off x="531812" y="787782"/>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12/16/2017</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12/16/2017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12/16/2017</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en-US" smtClean="0"/>
              <a:t>Click to edit Master title style</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12/16/2017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12/16/2017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786"/>
            <a:ext cx="2356674" cy="6854039"/>
            <a:chOff x="6627813" y="194833"/>
            <a:chExt cx="1952625" cy="5678918"/>
          </a:xfrm>
        </p:grpSpPr>
        <p:sp>
          <p:nvSpPr>
            <p:cNvPr id="11" name="Freeform 27"/>
            <p:cNvSpPr/>
            <p:nvPr/>
          </p:nvSpPr>
          <p:spPr bwMode="auto">
            <a:xfrm>
              <a:off x="6627813" y="194833"/>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dirty="0"/>
              <a:pPr/>
              <a:t>12/16/2017</a:t>
            </a:fld>
            <a:endParaRPr lang="en-US" dirty="0"/>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D57F1E4F-1CFF-5643-939E-217C01CDF565}"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60" r:id="rId10"/>
    <p:sldLayoutId id="2147483661" r:id="rId11"/>
    <p:sldLayoutId id="2147483662" r:id="rId12"/>
    <p:sldLayoutId id="2147483663" r:id="rId13"/>
    <p:sldLayoutId id="2147483664" r:id="rId14"/>
    <p:sldLayoutId id="2147483658" r:id="rId15"/>
    <p:sldLayoutId id="2147483659" r:id="rId16"/>
  </p:sldLayoutIdLst>
  <p:txStyles>
    <p:titleStyle>
      <a:lvl1pPr algn="l" defTabSz="457200" rtl="1" eaLnBrk="1" latinLnBrk="0" hangingPunct="1">
        <a:spcBef>
          <a:spcPct val="0"/>
        </a:spcBef>
        <a:buNone/>
        <a:defRPr sz="3600" kern="1200">
          <a:solidFill>
            <a:schemeClr val="tx1">
              <a:lumMod val="85000"/>
              <a:lumOff val="15000"/>
            </a:schemeClr>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p:titleStyle>
    <p:bodyStyle>
      <a:lvl1pPr marL="342900" indent="-342900" algn="r" defTabSz="457200" rtl="1"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r" defTabSz="457200" rtl="1"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r" defTabSz="457200" rtl="1"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r" defTabSz="457200" rtl="1" eaLnBrk="1" latinLnBrk="0" hangingPunct="1">
        <a:defRPr sz="1800" kern="1200">
          <a:solidFill>
            <a:schemeClr val="tx1"/>
          </a:solidFill>
          <a:latin typeface="+mn-lt"/>
          <a:ea typeface="+mn-ea"/>
          <a:cs typeface="+mn-cs"/>
        </a:defRPr>
      </a:lvl1pPr>
      <a:lvl2pPr marL="457200" algn="r" defTabSz="457200" rtl="1" eaLnBrk="1" latinLnBrk="0" hangingPunct="1">
        <a:defRPr sz="1800" kern="1200">
          <a:solidFill>
            <a:schemeClr val="tx1"/>
          </a:solidFill>
          <a:latin typeface="+mn-lt"/>
          <a:ea typeface="+mn-ea"/>
          <a:cs typeface="+mn-cs"/>
        </a:defRPr>
      </a:lvl2pPr>
      <a:lvl3pPr marL="914400" algn="r" defTabSz="457200" rtl="1" eaLnBrk="1" latinLnBrk="0" hangingPunct="1">
        <a:defRPr sz="1800" kern="1200">
          <a:solidFill>
            <a:schemeClr val="tx1"/>
          </a:solidFill>
          <a:latin typeface="+mn-lt"/>
          <a:ea typeface="+mn-ea"/>
          <a:cs typeface="+mn-cs"/>
        </a:defRPr>
      </a:lvl3pPr>
      <a:lvl4pPr marL="1371600" algn="r" defTabSz="457200" rtl="1" eaLnBrk="1" latinLnBrk="0" hangingPunct="1">
        <a:defRPr sz="1800" kern="1200">
          <a:solidFill>
            <a:schemeClr val="tx1"/>
          </a:solidFill>
          <a:latin typeface="+mn-lt"/>
          <a:ea typeface="+mn-ea"/>
          <a:cs typeface="+mn-cs"/>
        </a:defRPr>
      </a:lvl4pPr>
      <a:lvl5pPr marL="1828800" algn="r" defTabSz="457200" rtl="1" eaLnBrk="1" latinLnBrk="0" hangingPunct="1">
        <a:defRPr sz="1800" kern="1200">
          <a:solidFill>
            <a:schemeClr val="tx1"/>
          </a:solidFill>
          <a:latin typeface="+mn-lt"/>
          <a:ea typeface="+mn-ea"/>
          <a:cs typeface="+mn-cs"/>
        </a:defRPr>
      </a:lvl5pPr>
      <a:lvl6pPr marL="2286000" algn="r" defTabSz="457200" rtl="1" eaLnBrk="1" latinLnBrk="0" hangingPunct="1">
        <a:defRPr sz="1800" kern="1200">
          <a:solidFill>
            <a:schemeClr val="tx1"/>
          </a:solidFill>
          <a:latin typeface="+mn-lt"/>
          <a:ea typeface="+mn-ea"/>
          <a:cs typeface="+mn-cs"/>
        </a:defRPr>
      </a:lvl6pPr>
      <a:lvl7pPr marL="2743200" algn="r" defTabSz="457200" rtl="1" eaLnBrk="1" latinLnBrk="0" hangingPunct="1">
        <a:defRPr sz="1800" kern="1200">
          <a:solidFill>
            <a:schemeClr val="tx1"/>
          </a:solidFill>
          <a:latin typeface="+mn-lt"/>
          <a:ea typeface="+mn-ea"/>
          <a:cs typeface="+mn-cs"/>
        </a:defRPr>
      </a:lvl7pPr>
      <a:lvl8pPr marL="3200400" algn="r" defTabSz="457200" rtl="1" eaLnBrk="1" latinLnBrk="0" hangingPunct="1">
        <a:defRPr sz="1800" kern="1200">
          <a:solidFill>
            <a:schemeClr val="tx1"/>
          </a:solidFill>
          <a:latin typeface="+mn-lt"/>
          <a:ea typeface="+mn-ea"/>
          <a:cs typeface="+mn-cs"/>
        </a:defRPr>
      </a:lvl8pPr>
      <a:lvl9pPr marL="3657600" algn="r" defTabSz="4572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xml"/><Relationship Id="rId4" Type="http://schemas.openxmlformats.org/officeDocument/2006/relationships/image" Target="../media/image3.jpeg"/></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604246" y="743226"/>
            <a:ext cx="7144871" cy="3591752"/>
          </a:xfrm>
          <a:prstGeom prst="rect">
            <a:avLst/>
          </a:prstGeom>
        </p:spPr>
        <p:txBody>
          <a:bodyPr wrap="square">
            <a:spAutoFit/>
          </a:bodyPr>
          <a:lstStyle/>
          <a:p>
            <a:pPr algn="ctr">
              <a:lnSpc>
                <a:spcPct val="115000"/>
              </a:lnSpc>
              <a:spcAft>
                <a:spcPts val="1000"/>
              </a:spcAft>
            </a:pPr>
            <a:r>
              <a:rPr lang="en-US" sz="4400" dirty="0">
                <a:gradFill>
                  <a:gsLst>
                    <a:gs pos="0">
                      <a:srgbClr val="203864"/>
                    </a:gs>
                    <a:gs pos="50000">
                      <a:srgbClr val="4472C4"/>
                    </a:gs>
                    <a:gs pos="100000">
                      <a:srgbClr val="8FAADC"/>
                    </a:gs>
                  </a:gsLst>
                  <a:lin ang="5400000" scaled="0"/>
                </a:gradFill>
                <a:effectLst>
                  <a:reflection blurRad="6350" stA="53000" endA="300" endPos="35500" dir="5400000" sy="-90000" algn="bl"/>
                </a:effectLst>
                <a:latin typeface="Calibri" panose="020F0502020204030204" pitchFamily="34" charset="0"/>
                <a:ea typeface="Calibri" panose="020F0502020204030204" pitchFamily="34" charset="0"/>
                <a:cs typeface="Arial" panose="020B0604020202020204" pitchFamily="34" charset="0"/>
              </a:rPr>
              <a:t>Structural Steel Design</a:t>
            </a:r>
            <a:endParaRPr lang="en-US" sz="4400" dirty="0">
              <a:latin typeface="Calibri" panose="020F0502020204030204" pitchFamily="34" charset="0"/>
              <a:ea typeface="Calibri" panose="020F0502020204030204" pitchFamily="34" charset="0"/>
              <a:cs typeface="Arial" panose="020B0604020202020204" pitchFamily="34" charset="0"/>
            </a:endParaRPr>
          </a:p>
          <a:p>
            <a:pPr algn="ctr">
              <a:lnSpc>
                <a:spcPct val="115000"/>
              </a:lnSpc>
              <a:spcAft>
                <a:spcPts val="1000"/>
              </a:spcAft>
            </a:pPr>
            <a:r>
              <a:rPr lang="en-US" sz="4400" dirty="0">
                <a:gradFill>
                  <a:gsLst>
                    <a:gs pos="0">
                      <a:srgbClr val="203864"/>
                    </a:gs>
                    <a:gs pos="50000">
                      <a:srgbClr val="4472C4"/>
                    </a:gs>
                    <a:gs pos="100000">
                      <a:srgbClr val="8FAADC"/>
                    </a:gs>
                  </a:gsLst>
                  <a:lin ang="5400000" scaled="0"/>
                </a:gradFill>
                <a:effectLst>
                  <a:reflection blurRad="6350" stA="53000" endA="300" endPos="35500" dir="5400000" sy="-90000" algn="bl"/>
                </a:effectLst>
                <a:latin typeface="Calibri" panose="020F0502020204030204" pitchFamily="34" charset="0"/>
                <a:ea typeface="Calibri" panose="020F0502020204030204" pitchFamily="34" charset="0"/>
                <a:cs typeface="Arial" panose="020B0604020202020204" pitchFamily="34" charset="0"/>
              </a:rPr>
              <a:t>Al Mansour University College</a:t>
            </a:r>
            <a:endParaRPr lang="en-US" sz="4400" dirty="0">
              <a:latin typeface="Calibri" panose="020F0502020204030204" pitchFamily="34" charset="0"/>
              <a:ea typeface="Calibri" panose="020F0502020204030204" pitchFamily="34" charset="0"/>
              <a:cs typeface="Arial" panose="020B0604020202020204" pitchFamily="34" charset="0"/>
            </a:endParaRPr>
          </a:p>
          <a:p>
            <a:pPr algn="ctr">
              <a:lnSpc>
                <a:spcPct val="115000"/>
              </a:lnSpc>
              <a:spcAft>
                <a:spcPts val="1000"/>
              </a:spcAft>
            </a:pPr>
            <a:r>
              <a:rPr lang="en-US" sz="4400" dirty="0">
                <a:gradFill>
                  <a:gsLst>
                    <a:gs pos="0">
                      <a:srgbClr val="203864"/>
                    </a:gs>
                    <a:gs pos="50000">
                      <a:srgbClr val="4472C4"/>
                    </a:gs>
                    <a:gs pos="100000">
                      <a:srgbClr val="8FAADC"/>
                    </a:gs>
                  </a:gsLst>
                  <a:lin ang="5400000" scaled="0"/>
                </a:gradFill>
                <a:effectLst>
                  <a:reflection blurRad="6350" stA="53000" endA="300" endPos="35500" dir="5400000" sy="-90000" algn="bl"/>
                </a:effectLst>
                <a:latin typeface="Calibri" panose="020F0502020204030204" pitchFamily="34" charset="0"/>
                <a:ea typeface="Calibri" panose="020F0502020204030204" pitchFamily="34" charset="0"/>
                <a:cs typeface="Arial" panose="020B0604020202020204" pitchFamily="34" charset="0"/>
              </a:rPr>
              <a:t>Civil Engineering Department</a:t>
            </a:r>
            <a:endParaRPr lang="en-US" sz="4400" dirty="0">
              <a:latin typeface="Calibri" panose="020F0502020204030204" pitchFamily="34" charset="0"/>
              <a:ea typeface="Calibri" panose="020F0502020204030204" pitchFamily="34" charset="0"/>
              <a:cs typeface="Arial" panose="020B0604020202020204" pitchFamily="34" charset="0"/>
            </a:endParaRPr>
          </a:p>
          <a:p>
            <a:pPr algn="ctr">
              <a:lnSpc>
                <a:spcPct val="115000"/>
              </a:lnSpc>
              <a:spcAft>
                <a:spcPts val="1000"/>
              </a:spcAft>
            </a:pPr>
            <a:r>
              <a:rPr lang="en-US" sz="4400" dirty="0">
                <a:gradFill>
                  <a:gsLst>
                    <a:gs pos="0">
                      <a:srgbClr val="203864"/>
                    </a:gs>
                    <a:gs pos="50000">
                      <a:srgbClr val="4472C4"/>
                    </a:gs>
                    <a:gs pos="100000">
                      <a:srgbClr val="8FAADC"/>
                    </a:gs>
                  </a:gsLst>
                  <a:lin ang="5400000" scaled="0"/>
                </a:gradFill>
                <a:effectLst>
                  <a:reflection blurRad="6350" stA="53000" endA="300" endPos="35500" dir="5400000" sy="-90000" algn="bl"/>
                </a:effectLst>
                <a:latin typeface="Calibri" panose="020F0502020204030204" pitchFamily="34" charset="0"/>
                <a:ea typeface="Calibri" panose="020F0502020204030204" pitchFamily="34" charset="0"/>
                <a:cs typeface="Arial" panose="020B0604020202020204" pitchFamily="34" charset="0"/>
              </a:rPr>
              <a:t>4</a:t>
            </a:r>
            <a:r>
              <a:rPr lang="en-US" sz="4400" baseline="30000" dirty="0">
                <a:gradFill>
                  <a:gsLst>
                    <a:gs pos="0">
                      <a:srgbClr val="203864"/>
                    </a:gs>
                    <a:gs pos="50000">
                      <a:srgbClr val="4472C4"/>
                    </a:gs>
                    <a:gs pos="100000">
                      <a:srgbClr val="8FAADC"/>
                    </a:gs>
                  </a:gsLst>
                  <a:lin ang="5400000" scaled="0"/>
                </a:gradFill>
                <a:effectLst>
                  <a:reflection blurRad="6350" stA="53000" endA="300" endPos="35500" dir="5400000" sy="-90000" algn="bl"/>
                </a:effectLst>
                <a:latin typeface="Calibri" panose="020F0502020204030204" pitchFamily="34" charset="0"/>
                <a:ea typeface="Calibri" panose="020F0502020204030204" pitchFamily="34" charset="0"/>
                <a:cs typeface="Arial" panose="020B0604020202020204" pitchFamily="34" charset="0"/>
              </a:rPr>
              <a:t>th</a:t>
            </a:r>
            <a:r>
              <a:rPr lang="en-US" sz="4400" dirty="0">
                <a:gradFill>
                  <a:gsLst>
                    <a:gs pos="0">
                      <a:srgbClr val="203864"/>
                    </a:gs>
                    <a:gs pos="50000">
                      <a:srgbClr val="4472C4"/>
                    </a:gs>
                    <a:gs pos="100000">
                      <a:srgbClr val="8FAADC"/>
                    </a:gs>
                  </a:gsLst>
                  <a:lin ang="5400000" scaled="0"/>
                </a:gradFill>
                <a:effectLst>
                  <a:reflection blurRad="6350" stA="53000" endA="300" endPos="35500" dir="5400000" sy="-90000" algn="bl"/>
                </a:effectLst>
                <a:latin typeface="Calibri" panose="020F0502020204030204" pitchFamily="34" charset="0"/>
                <a:ea typeface="Calibri" panose="020F0502020204030204" pitchFamily="34" charset="0"/>
                <a:cs typeface="Arial" panose="020B0604020202020204" pitchFamily="34" charset="0"/>
              </a:rPr>
              <a:t> year </a:t>
            </a:r>
            <a:endParaRPr lang="en-US" sz="4400" dirty="0" smtClean="0">
              <a:gradFill>
                <a:gsLst>
                  <a:gs pos="0">
                    <a:srgbClr val="203864"/>
                  </a:gs>
                  <a:gs pos="50000">
                    <a:srgbClr val="4472C4"/>
                  </a:gs>
                  <a:gs pos="100000">
                    <a:srgbClr val="8FAADC"/>
                  </a:gs>
                </a:gsLst>
                <a:lin ang="5400000" scaled="0"/>
              </a:gradFill>
              <a:effectLst>
                <a:reflection blurRad="6350" stA="53000" endA="300" endPos="35500" dir="5400000" sy="-90000" algn="bl"/>
              </a:effectLst>
              <a:latin typeface="Calibri" panose="020F0502020204030204" pitchFamily="34" charset="0"/>
              <a:ea typeface="Calibri" panose="020F0502020204030204" pitchFamily="34" charset="0"/>
              <a:cs typeface="Arial" panose="020B0604020202020204" pitchFamily="34" charset="0"/>
            </a:endParaRPr>
          </a:p>
        </p:txBody>
      </p:sp>
      <p:sp>
        <p:nvSpPr>
          <p:cNvPr id="5" name="Rectangle 4"/>
          <p:cNvSpPr/>
          <p:nvPr/>
        </p:nvSpPr>
        <p:spPr>
          <a:xfrm>
            <a:off x="8436163" y="5496112"/>
            <a:ext cx="2957605" cy="492122"/>
          </a:xfrm>
          <a:prstGeom prst="rect">
            <a:avLst/>
          </a:prstGeom>
        </p:spPr>
        <p:txBody>
          <a:bodyPr wrap="none">
            <a:spAutoFit/>
          </a:bodyPr>
          <a:lstStyle/>
          <a:p>
            <a:pPr algn="ctr">
              <a:lnSpc>
                <a:spcPct val="115000"/>
              </a:lnSpc>
              <a:spcAft>
                <a:spcPts val="1000"/>
              </a:spcAft>
            </a:pPr>
            <a:r>
              <a:rPr lang="en-US" sz="2400" dirty="0" smtClean="0">
                <a:gradFill>
                  <a:gsLst>
                    <a:gs pos="0">
                      <a:srgbClr val="203864"/>
                    </a:gs>
                    <a:gs pos="50000">
                      <a:srgbClr val="4472C4"/>
                    </a:gs>
                    <a:gs pos="100000">
                      <a:srgbClr val="8FAADC"/>
                    </a:gs>
                  </a:gsLst>
                  <a:lin ang="5400000" scaled="0"/>
                </a:gradFill>
                <a:effectLst>
                  <a:reflection blurRad="6350" stA="53000" endA="300" endPos="35500" dir="5400000" sy="-90000" algn="bl"/>
                </a:effectLst>
                <a:latin typeface="Calibri" panose="020F0502020204030204" pitchFamily="34" charset="0"/>
                <a:ea typeface="Calibri" panose="020F0502020204030204" pitchFamily="34" charset="0"/>
                <a:cs typeface="Arial" panose="020B0604020202020204" pitchFamily="34" charset="0"/>
              </a:rPr>
              <a:t>Asst. </a:t>
            </a:r>
            <a:r>
              <a:rPr lang="en-US" sz="2400" dirty="0">
                <a:gradFill>
                  <a:gsLst>
                    <a:gs pos="0">
                      <a:srgbClr val="203864"/>
                    </a:gs>
                    <a:gs pos="50000">
                      <a:srgbClr val="4472C4"/>
                    </a:gs>
                    <a:gs pos="100000">
                      <a:srgbClr val="8FAADC"/>
                    </a:gs>
                  </a:gsLst>
                  <a:lin ang="5400000" scaled="0"/>
                </a:gradFill>
                <a:effectLst>
                  <a:reflection blurRad="6350" stA="53000" endA="300" endPos="35500" dir="5400000" sy="-90000" algn="bl"/>
                </a:effectLst>
                <a:latin typeface="Calibri" panose="020F0502020204030204" pitchFamily="34" charset="0"/>
                <a:ea typeface="Calibri" panose="020F0502020204030204" pitchFamily="34" charset="0"/>
                <a:cs typeface="Arial" panose="020B0604020202020204" pitchFamily="34" charset="0"/>
              </a:rPr>
              <a:t>Lect. Haider Qais</a:t>
            </a:r>
            <a:endParaRPr lang="en-US" sz="1000" dirty="0">
              <a:latin typeface="Calibri" panose="020F0502020204030204" pitchFamily="34" charset="0"/>
              <a:ea typeface="Calibri" panose="020F0502020204030204" pitchFamily="34" charset="0"/>
              <a:cs typeface="Arial" panose="020B0604020202020204" pitchFamily="34" charset="0"/>
            </a:endParaRPr>
          </a:p>
        </p:txBody>
      </p:sp>
      <p:sp>
        <p:nvSpPr>
          <p:cNvPr id="6" name="Rectangle 5"/>
          <p:cNvSpPr/>
          <p:nvPr/>
        </p:nvSpPr>
        <p:spPr>
          <a:xfrm>
            <a:off x="569409" y="197971"/>
            <a:ext cx="1344407" cy="492122"/>
          </a:xfrm>
          <a:prstGeom prst="rect">
            <a:avLst/>
          </a:prstGeom>
        </p:spPr>
        <p:txBody>
          <a:bodyPr wrap="none">
            <a:spAutoFit/>
          </a:bodyPr>
          <a:lstStyle/>
          <a:p>
            <a:pPr algn="ctr">
              <a:lnSpc>
                <a:spcPct val="115000"/>
              </a:lnSpc>
              <a:spcAft>
                <a:spcPts val="1000"/>
              </a:spcAft>
            </a:pPr>
            <a:r>
              <a:rPr lang="en-US" sz="2400" b="1" u="sng" dirty="0">
                <a:gradFill>
                  <a:gsLst>
                    <a:gs pos="0">
                      <a:srgbClr val="203864"/>
                    </a:gs>
                    <a:gs pos="50000">
                      <a:srgbClr val="4472C4"/>
                    </a:gs>
                    <a:gs pos="100000">
                      <a:srgbClr val="8FAADC"/>
                    </a:gs>
                  </a:gsLst>
                  <a:lin ang="5400000" scaled="0"/>
                </a:gradFill>
                <a:effectLst>
                  <a:reflection blurRad="6350" stA="53000" endA="300" endPos="35500" dir="5400000" sy="-90000" algn="bl"/>
                </a:effectLst>
                <a:latin typeface="Calibri" panose="020F0502020204030204" pitchFamily="34" charset="0"/>
                <a:ea typeface="Calibri" panose="020F0502020204030204" pitchFamily="34" charset="0"/>
                <a:cs typeface="Arial" panose="020B0604020202020204" pitchFamily="34" charset="0"/>
              </a:rPr>
              <a:t>Lecture 1</a:t>
            </a:r>
            <a:endParaRPr lang="en-US" sz="2400" b="1" u="sng" dirty="0">
              <a:gradFill>
                <a:gsLst>
                  <a:gs pos="0">
                    <a:srgbClr val="203864"/>
                  </a:gs>
                  <a:gs pos="50000">
                    <a:srgbClr val="4472C4"/>
                  </a:gs>
                  <a:gs pos="100000">
                    <a:srgbClr val="8FAADC"/>
                  </a:gs>
                </a:gsLst>
                <a:lin ang="5400000" scaled="0"/>
              </a:gradFill>
              <a:effectLst>
                <a:reflection blurRad="6350" stA="53000" endA="300" endPos="35500" dir="5400000" sy="-90000" algn="bl"/>
              </a:effectLst>
              <a:latin typeface="Calibri" panose="020F0502020204030204" pitchFamily="34" charset="0"/>
              <a:ea typeface="Calibri" panose="020F0502020204030204" pitchFamily="34" charset="0"/>
              <a:cs typeface="Arial" panose="020B0604020202020204" pitchFamily="34" charset="0"/>
            </a:endParaRPr>
          </a:p>
        </p:txBody>
      </p:sp>
      <p:pic>
        <p:nvPicPr>
          <p:cNvPr id="7" name="Picture 6" descr="نتيجة بحث الصور عن ‪steel structure design‬‏"/>
          <p:cNvPicPr/>
          <p:nvPr/>
        </p:nvPicPr>
        <p:blipFill>
          <a:blip r:embed="rId2">
            <a:extLst>
              <a:ext uri="{28A0092B-C50C-407E-A947-70E740481C1C}">
                <a14:useLocalDpi xmlns:a14="http://schemas.microsoft.com/office/drawing/2010/main" val="0"/>
              </a:ext>
            </a:extLst>
          </a:blip>
          <a:srcRect/>
          <a:stretch>
            <a:fillRect/>
          </a:stretch>
        </p:blipFill>
        <p:spPr bwMode="auto">
          <a:xfrm>
            <a:off x="230692" y="5303315"/>
            <a:ext cx="2021840" cy="1514475"/>
          </a:xfrm>
          <a:prstGeom prst="rect">
            <a:avLst/>
          </a:prstGeom>
          <a:noFill/>
          <a:ln>
            <a:noFill/>
          </a:ln>
        </p:spPr>
      </p:pic>
      <p:pic>
        <p:nvPicPr>
          <p:cNvPr id="8" name="Picture 7" descr="نتيجة بحث الصور عن ‪steel structure design‬‏"/>
          <p:cNvPicPr/>
          <p:nvPr/>
        </p:nvPicPr>
        <p:blipFill rotWithShape="1">
          <a:blip r:embed="rId3">
            <a:extLst>
              <a:ext uri="{28A0092B-C50C-407E-A947-70E740481C1C}">
                <a14:useLocalDpi xmlns:a14="http://schemas.microsoft.com/office/drawing/2010/main" val="0"/>
              </a:ext>
            </a:extLst>
          </a:blip>
          <a:srcRect l="5385" t="16495" r="-385" b="4639"/>
          <a:stretch/>
        </p:blipFill>
        <p:spPr bwMode="auto">
          <a:xfrm>
            <a:off x="4396778" y="5124077"/>
            <a:ext cx="2352675" cy="1457325"/>
          </a:xfrm>
          <a:prstGeom prst="rect">
            <a:avLst/>
          </a:prstGeom>
          <a:noFill/>
          <a:ln>
            <a:noFill/>
          </a:ln>
          <a:extLst>
            <a:ext uri="{53640926-AAD7-44D8-BBD7-CCE9431645EC}">
              <a14:shadowObscured xmlns:a14="http://schemas.microsoft.com/office/drawing/2010/main"/>
            </a:ext>
          </a:extLst>
        </p:spPr>
      </p:pic>
      <p:pic>
        <p:nvPicPr>
          <p:cNvPr id="9" name="Picture 8" descr="نتيجة بحث الصور عن ‪steel structure design‬‏"/>
          <p:cNvPicPr/>
          <p:nvPr/>
        </p:nvPicPr>
        <p:blipFill>
          <a:blip r:embed="rId4">
            <a:extLst>
              <a:ext uri="{28A0092B-C50C-407E-A947-70E740481C1C}">
                <a14:useLocalDpi xmlns:a14="http://schemas.microsoft.com/office/drawing/2010/main" val="0"/>
              </a:ext>
            </a:extLst>
          </a:blip>
          <a:srcRect/>
          <a:stretch>
            <a:fillRect/>
          </a:stretch>
        </p:blipFill>
        <p:spPr bwMode="auto">
          <a:xfrm>
            <a:off x="2488977" y="4308363"/>
            <a:ext cx="1666875" cy="1252855"/>
          </a:xfrm>
          <a:prstGeom prst="rect">
            <a:avLst/>
          </a:prstGeom>
          <a:noFill/>
          <a:ln>
            <a:noFill/>
          </a:ln>
        </p:spPr>
      </p:pic>
    </p:spTree>
    <p:extLst>
      <p:ext uri="{BB962C8B-B14F-4D97-AF65-F5344CB8AC3E}">
        <p14:creationId xmlns:p14="http://schemas.microsoft.com/office/powerpoint/2010/main" val="270108118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p:nvPr/>
        </p:nvPicPr>
        <p:blipFill rotWithShape="1">
          <a:blip r:embed="rId2" cstate="print">
            <a:extLst>
              <a:ext uri="{28A0092B-C50C-407E-A947-70E740481C1C}">
                <a14:useLocalDpi xmlns:a14="http://schemas.microsoft.com/office/drawing/2010/main" val="0"/>
              </a:ext>
            </a:extLst>
          </a:blip>
          <a:srcRect l="38647" t="40471" r="38598" b="36724"/>
          <a:stretch/>
        </p:blipFill>
        <p:spPr bwMode="auto">
          <a:xfrm>
            <a:off x="7474360" y="805666"/>
            <a:ext cx="2920216" cy="1900741"/>
          </a:xfrm>
          <a:prstGeom prst="rect">
            <a:avLst/>
          </a:prstGeom>
          <a:ln>
            <a:noFill/>
          </a:ln>
          <a:extLst>
            <a:ext uri="{53640926-AAD7-44D8-BBD7-CCE9431645EC}">
              <a14:shadowObscured xmlns:a14="http://schemas.microsoft.com/office/drawing/2010/main"/>
            </a:ext>
          </a:extLst>
        </p:spPr>
      </p:pic>
      <p:pic>
        <p:nvPicPr>
          <p:cNvPr id="8" name="Picture 7" descr="نتيجة بحث الصور عن ‪Introduction of steel structure design‬‏"/>
          <p:cNvPicPr/>
          <p:nvPr/>
        </p:nvPicPr>
        <p:blipFill>
          <a:blip r:embed="rId3">
            <a:extLst>
              <a:ext uri="{28A0092B-C50C-407E-A947-70E740481C1C}">
                <a14:useLocalDpi xmlns:a14="http://schemas.microsoft.com/office/drawing/2010/main" val="0"/>
              </a:ext>
            </a:extLst>
          </a:blip>
          <a:srcRect/>
          <a:stretch>
            <a:fillRect/>
          </a:stretch>
        </p:blipFill>
        <p:spPr bwMode="auto">
          <a:xfrm>
            <a:off x="1833245" y="429335"/>
            <a:ext cx="4299207" cy="2653404"/>
          </a:xfrm>
          <a:prstGeom prst="rect">
            <a:avLst/>
          </a:prstGeom>
          <a:noFill/>
          <a:ln>
            <a:noFill/>
          </a:ln>
        </p:spPr>
      </p:pic>
      <p:sp>
        <p:nvSpPr>
          <p:cNvPr id="2" name="Rectangle 1"/>
          <p:cNvSpPr/>
          <p:nvPr/>
        </p:nvSpPr>
        <p:spPr>
          <a:xfrm>
            <a:off x="1792903" y="3082739"/>
            <a:ext cx="9144000" cy="2069797"/>
          </a:xfrm>
          <a:prstGeom prst="rect">
            <a:avLst/>
          </a:prstGeom>
        </p:spPr>
        <p:txBody>
          <a:bodyPr wrap="square">
            <a:spAutoFit/>
          </a:bodyPr>
          <a:lstStyle/>
          <a:p>
            <a:pPr marL="457200" algn="just">
              <a:lnSpc>
                <a:spcPct val="115000"/>
              </a:lnSpc>
              <a:spcAft>
                <a:spcPts val="1000"/>
              </a:spcAft>
            </a:pPr>
            <a:r>
              <a:rPr lang="en-US" b="1" u="sng" dirty="0">
                <a:latin typeface="Times New Roman" panose="02020603050405020304" pitchFamily="18" charset="0"/>
                <a:ea typeface="Calibri" panose="020F0502020204030204" pitchFamily="34" charset="0"/>
                <a:cs typeface="Arial" panose="020B0604020202020204" pitchFamily="34" charset="0"/>
              </a:rPr>
              <a:t>STRUCTURAL DESIGN:</a:t>
            </a:r>
            <a:r>
              <a:rPr lang="en-US" dirty="0">
                <a:latin typeface="Times New Roman" panose="02020603050405020304" pitchFamily="18" charset="0"/>
                <a:ea typeface="Calibri" panose="020F0502020204030204" pitchFamily="34" charset="0"/>
                <a:cs typeface="Arial" panose="020B0604020202020204" pitchFamily="34" charset="0"/>
              </a:rPr>
              <a:t> </a:t>
            </a:r>
            <a:endParaRPr lang="en-US" sz="1400" dirty="0">
              <a:latin typeface="Calibri" panose="020F0502020204030204" pitchFamily="34" charset="0"/>
              <a:ea typeface="Calibri" panose="020F0502020204030204" pitchFamily="34" charset="0"/>
              <a:cs typeface="Arial" panose="020B0604020202020204" pitchFamily="34" charset="0"/>
            </a:endParaRPr>
          </a:p>
          <a:p>
            <a:pPr algn="just">
              <a:lnSpc>
                <a:spcPct val="115000"/>
              </a:lnSpc>
              <a:spcAft>
                <a:spcPts val="1000"/>
              </a:spcAft>
            </a:pPr>
            <a:r>
              <a:rPr lang="en-US" dirty="0">
                <a:latin typeface="Times New Roman" panose="02020603050405020304" pitchFamily="18" charset="0"/>
                <a:ea typeface="Calibri" panose="020F0502020204030204" pitchFamily="34" charset="0"/>
                <a:cs typeface="Arial" panose="020B0604020202020204" pitchFamily="34" charset="0"/>
              </a:rPr>
              <a:t>Structural design of buildings or other structures should be carried out as per the relevant code of practice.</a:t>
            </a:r>
            <a:endParaRPr lang="en-US" sz="1400" dirty="0">
              <a:latin typeface="Calibri" panose="020F0502020204030204" pitchFamily="34" charset="0"/>
              <a:ea typeface="Calibri" panose="020F0502020204030204" pitchFamily="34" charset="0"/>
              <a:cs typeface="Arial" panose="020B0604020202020204" pitchFamily="34" charset="0"/>
            </a:endParaRPr>
          </a:p>
          <a:p>
            <a:pPr marL="342900" lvl="0" indent="-342900" algn="just">
              <a:lnSpc>
                <a:spcPct val="115000"/>
              </a:lnSpc>
              <a:spcAft>
                <a:spcPts val="1000"/>
              </a:spcAft>
              <a:buFont typeface="Arial" panose="020B0604020202020204" pitchFamily="34" charset="0"/>
              <a:buChar char="•"/>
              <a:tabLst>
                <a:tab pos="457200" algn="l"/>
              </a:tabLst>
            </a:pPr>
            <a:r>
              <a:rPr lang="en-US" dirty="0">
                <a:latin typeface="Times New Roman" panose="02020603050405020304" pitchFamily="18" charset="0"/>
                <a:ea typeface="Calibri" panose="020F0502020204030204" pitchFamily="34" charset="0"/>
                <a:cs typeface="Times New Roman" panose="02020603050405020304" pitchFamily="18" charset="0"/>
              </a:rPr>
              <a:t>Structural concrete Design shall conform to ACI code.</a:t>
            </a:r>
            <a:endParaRPr lang="en-US" sz="1400" dirty="0">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15000"/>
              </a:lnSpc>
              <a:spcAft>
                <a:spcPts val="1000"/>
              </a:spcAft>
              <a:buFont typeface="Arial" panose="020B0604020202020204" pitchFamily="34" charset="0"/>
              <a:buChar char="•"/>
              <a:tabLst>
                <a:tab pos="457200" algn="l"/>
              </a:tabLst>
            </a:pPr>
            <a:r>
              <a:rPr lang="en-US" dirty="0">
                <a:latin typeface="Times New Roman" panose="02020603050405020304" pitchFamily="18" charset="0"/>
                <a:ea typeface="Calibri" panose="020F0502020204030204" pitchFamily="34" charset="0"/>
                <a:cs typeface="Times New Roman" panose="02020603050405020304" pitchFamily="18" charset="0"/>
              </a:rPr>
              <a:t>Structural steel design and fabrication shall conform to AISC </a:t>
            </a:r>
            <a:r>
              <a:rPr lang="en-US" dirty="0" smtClean="0">
                <a:latin typeface="Times New Roman" panose="02020603050405020304" pitchFamily="18" charset="0"/>
                <a:ea typeface="Calibri" panose="020F0502020204030204" pitchFamily="34" charset="0"/>
                <a:cs typeface="Times New Roman" panose="02020603050405020304" pitchFamily="18" charset="0"/>
              </a:rPr>
              <a:t>manual</a:t>
            </a:r>
            <a:r>
              <a:rPr lang="en-US" sz="1400" dirty="0" smtClean="0">
                <a:latin typeface="Calibri" panose="020F0502020204030204" pitchFamily="34" charset="0"/>
                <a:ea typeface="Calibri" panose="020F0502020204030204" pitchFamily="34" charset="0"/>
                <a:cs typeface="Times New Roman" panose="02020603050405020304" pitchFamily="18" charset="0"/>
              </a:rPr>
              <a:t> </a:t>
            </a:r>
            <a:r>
              <a:rPr lang="en-US" dirty="0" smtClean="0">
                <a:solidFill>
                  <a:srgbClr val="000000"/>
                </a:solidFill>
                <a:latin typeface="Times New Roman" panose="02020603050405020304" pitchFamily="18" charset="0"/>
                <a:ea typeface="Calibri" panose="020F0502020204030204" pitchFamily="34" charset="0"/>
                <a:cs typeface="Arial" panose="020B0604020202020204" pitchFamily="34" charset="0"/>
              </a:rPr>
              <a:t>planes</a:t>
            </a:r>
            <a:r>
              <a:rPr lang="en-US" dirty="0">
                <a:solidFill>
                  <a:srgbClr val="000000"/>
                </a:solidFill>
                <a:latin typeface="Times New Roman" panose="02020603050405020304" pitchFamily="18" charset="0"/>
                <a:ea typeface="Calibri" panose="020F0502020204030204" pitchFamily="34" charset="0"/>
                <a:cs typeface="Arial" panose="020B0604020202020204" pitchFamily="34" charset="0"/>
              </a:rPr>
              <a:t>.</a:t>
            </a:r>
            <a:endParaRPr lang="en-US" sz="1400" dirty="0">
              <a:effectLst/>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217487472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954267" y="218516"/>
            <a:ext cx="9690885" cy="5075748"/>
          </a:xfrm>
          <a:prstGeom prst="rect">
            <a:avLst/>
          </a:prstGeom>
        </p:spPr>
        <p:txBody>
          <a:bodyPr wrap="square">
            <a:spAutoFit/>
          </a:bodyPr>
          <a:lstStyle/>
          <a:p>
            <a:pPr algn="just">
              <a:lnSpc>
                <a:spcPts val="1580"/>
              </a:lnSpc>
              <a:spcAft>
                <a:spcPts val="0"/>
              </a:spcAft>
            </a:pPr>
            <a:r>
              <a:rPr lang="en-US" spc="-5" dirty="0">
                <a:latin typeface="Times New Roman" panose="02020603050405020304" pitchFamily="18" charset="0"/>
                <a:ea typeface="Calibri" panose="020F0502020204030204" pitchFamily="34" charset="0"/>
                <a:cs typeface="Arial" panose="020B0604020202020204" pitchFamily="34" charset="0"/>
              </a:rPr>
              <a:t> </a:t>
            </a:r>
            <a:endParaRPr lang="en-US" sz="1400" dirty="0">
              <a:latin typeface="Calibri" panose="020F0502020204030204" pitchFamily="34" charset="0"/>
              <a:ea typeface="Calibri" panose="020F0502020204030204" pitchFamily="34" charset="0"/>
              <a:cs typeface="Arial" panose="020B0604020202020204" pitchFamily="34" charset="0"/>
            </a:endParaRPr>
          </a:p>
          <a:p>
            <a:pPr marL="342900" lvl="0" indent="-342900">
              <a:lnSpc>
                <a:spcPct val="115000"/>
              </a:lnSpc>
              <a:spcAft>
                <a:spcPts val="0"/>
              </a:spcAft>
              <a:buFont typeface="Wingdings" panose="05000000000000000000" pitchFamily="2" charset="2"/>
              <a:buChar char=""/>
            </a:pPr>
            <a:r>
              <a:rPr lang="en-US" b="1" u="sng" dirty="0">
                <a:solidFill>
                  <a:srgbClr val="000000"/>
                </a:solidFill>
                <a:latin typeface="Times New Roman" panose="02020603050405020304" pitchFamily="18" charset="0"/>
                <a:ea typeface="Calibri" panose="020F0502020204030204" pitchFamily="34" charset="0"/>
                <a:cs typeface="Arial" panose="020B0604020202020204" pitchFamily="34" charset="0"/>
              </a:rPr>
              <a:t>Types of steel structures:</a:t>
            </a:r>
            <a:endParaRPr lang="en-US" sz="1400" dirty="0">
              <a:latin typeface="Calibri" panose="020F0502020204030204" pitchFamily="34" charset="0"/>
              <a:ea typeface="Calibri" panose="020F0502020204030204" pitchFamily="34" charset="0"/>
              <a:cs typeface="Arial" panose="020B0604020202020204" pitchFamily="34" charset="0"/>
            </a:endParaRPr>
          </a:p>
          <a:p>
            <a:pPr>
              <a:lnSpc>
                <a:spcPct val="115000"/>
              </a:lnSpc>
              <a:spcAft>
                <a:spcPts val="0"/>
              </a:spcAft>
            </a:pPr>
            <a:r>
              <a:rPr lang="en-US" dirty="0">
                <a:solidFill>
                  <a:srgbClr val="000000"/>
                </a:solidFill>
                <a:latin typeface="Times New Roman" panose="02020603050405020304" pitchFamily="18" charset="0"/>
                <a:ea typeface="Calibri" panose="020F0502020204030204" pitchFamily="34" charset="0"/>
                <a:cs typeface="Arial" panose="020B0604020202020204" pitchFamily="34" charset="0"/>
              </a:rPr>
              <a:t> </a:t>
            </a:r>
            <a:endParaRPr lang="en-US" sz="1400" dirty="0">
              <a:latin typeface="Calibri" panose="020F0502020204030204" pitchFamily="34" charset="0"/>
              <a:ea typeface="Calibri" panose="020F0502020204030204" pitchFamily="34" charset="0"/>
              <a:cs typeface="Arial" panose="020B0604020202020204" pitchFamily="34" charset="0"/>
            </a:endParaRPr>
          </a:p>
          <a:p>
            <a:pPr>
              <a:lnSpc>
                <a:spcPct val="115000"/>
              </a:lnSpc>
              <a:spcAft>
                <a:spcPts val="0"/>
              </a:spcAft>
            </a:pPr>
            <a:r>
              <a:rPr lang="en-US" dirty="0">
                <a:solidFill>
                  <a:srgbClr val="000000"/>
                </a:solidFill>
                <a:latin typeface="Times New Roman" panose="02020603050405020304" pitchFamily="18" charset="0"/>
                <a:ea typeface="Calibri" panose="020F0502020204030204" pitchFamily="34" charset="0"/>
                <a:cs typeface="Arial" panose="020B0604020202020204" pitchFamily="34" charset="0"/>
              </a:rPr>
              <a:t>1- Buildings            - public buildings</a:t>
            </a:r>
            <a:endParaRPr lang="en-US" sz="1400" dirty="0">
              <a:latin typeface="Calibri" panose="020F0502020204030204" pitchFamily="34" charset="0"/>
              <a:ea typeface="Calibri" panose="020F0502020204030204" pitchFamily="34" charset="0"/>
              <a:cs typeface="Arial" panose="020B0604020202020204" pitchFamily="34" charset="0"/>
            </a:endParaRPr>
          </a:p>
          <a:p>
            <a:pPr>
              <a:lnSpc>
                <a:spcPct val="115000"/>
              </a:lnSpc>
              <a:spcAft>
                <a:spcPts val="0"/>
              </a:spcAft>
            </a:pPr>
            <a:r>
              <a:rPr lang="en-US" dirty="0">
                <a:solidFill>
                  <a:srgbClr val="000000"/>
                </a:solidFill>
                <a:latin typeface="Times New Roman" panose="02020603050405020304" pitchFamily="18" charset="0"/>
                <a:ea typeface="Calibri" panose="020F0502020204030204" pitchFamily="34" charset="0"/>
                <a:cs typeface="Arial" panose="020B0604020202020204" pitchFamily="34" charset="0"/>
              </a:rPr>
              <a:t>                                - industrial buildings</a:t>
            </a:r>
            <a:endParaRPr lang="en-US" sz="1400" dirty="0">
              <a:latin typeface="Calibri" panose="020F0502020204030204" pitchFamily="34" charset="0"/>
              <a:ea typeface="Calibri" panose="020F0502020204030204" pitchFamily="34" charset="0"/>
              <a:cs typeface="Arial" panose="020B0604020202020204" pitchFamily="34" charset="0"/>
            </a:endParaRPr>
          </a:p>
          <a:p>
            <a:pPr>
              <a:lnSpc>
                <a:spcPct val="115000"/>
              </a:lnSpc>
              <a:spcAft>
                <a:spcPts val="0"/>
              </a:spcAft>
            </a:pPr>
            <a:r>
              <a:rPr lang="en-US" dirty="0">
                <a:solidFill>
                  <a:srgbClr val="000000"/>
                </a:solidFill>
                <a:latin typeface="Times New Roman" panose="02020603050405020304" pitchFamily="18" charset="0"/>
                <a:ea typeface="Calibri" panose="020F0502020204030204" pitchFamily="34" charset="0"/>
                <a:cs typeface="Arial" panose="020B0604020202020204" pitchFamily="34" charset="0"/>
              </a:rPr>
              <a:t>                                - residential buildings</a:t>
            </a:r>
            <a:endParaRPr lang="en-US" sz="1400" dirty="0">
              <a:latin typeface="Calibri" panose="020F0502020204030204" pitchFamily="34" charset="0"/>
              <a:ea typeface="Calibri" panose="020F0502020204030204" pitchFamily="34" charset="0"/>
              <a:cs typeface="Arial" panose="020B0604020202020204" pitchFamily="34" charset="0"/>
            </a:endParaRPr>
          </a:p>
          <a:p>
            <a:pPr>
              <a:lnSpc>
                <a:spcPct val="115000"/>
              </a:lnSpc>
              <a:spcAft>
                <a:spcPts val="0"/>
              </a:spcAft>
            </a:pPr>
            <a:r>
              <a:rPr lang="en-US" dirty="0">
                <a:solidFill>
                  <a:srgbClr val="000000"/>
                </a:solidFill>
                <a:latin typeface="Times New Roman" panose="02020603050405020304" pitchFamily="18" charset="0"/>
                <a:ea typeface="Calibri" panose="020F0502020204030204" pitchFamily="34" charset="0"/>
                <a:cs typeface="Arial" panose="020B0604020202020204" pitchFamily="34" charset="0"/>
              </a:rPr>
              <a:t> </a:t>
            </a:r>
            <a:endParaRPr lang="en-US" sz="1400" dirty="0">
              <a:latin typeface="Calibri" panose="020F0502020204030204" pitchFamily="34" charset="0"/>
              <a:ea typeface="Calibri" panose="020F0502020204030204" pitchFamily="34" charset="0"/>
              <a:cs typeface="Arial" panose="020B0604020202020204" pitchFamily="34" charset="0"/>
            </a:endParaRPr>
          </a:p>
          <a:p>
            <a:pPr>
              <a:lnSpc>
                <a:spcPct val="115000"/>
              </a:lnSpc>
              <a:spcAft>
                <a:spcPts val="0"/>
              </a:spcAft>
            </a:pPr>
            <a:r>
              <a:rPr lang="en-US" dirty="0">
                <a:solidFill>
                  <a:srgbClr val="000000"/>
                </a:solidFill>
                <a:latin typeface="Times New Roman" panose="02020603050405020304" pitchFamily="18" charset="0"/>
                <a:ea typeface="Calibri" panose="020F0502020204030204" pitchFamily="34" charset="0"/>
                <a:cs typeface="Arial" panose="020B0604020202020204" pitchFamily="34" charset="0"/>
              </a:rPr>
              <a:t>2- Bridges              - rail roads</a:t>
            </a:r>
            <a:endParaRPr lang="en-US" sz="1400" dirty="0">
              <a:latin typeface="Calibri" panose="020F0502020204030204" pitchFamily="34" charset="0"/>
              <a:ea typeface="Calibri" panose="020F0502020204030204" pitchFamily="34" charset="0"/>
              <a:cs typeface="Arial" panose="020B0604020202020204" pitchFamily="34" charset="0"/>
            </a:endParaRPr>
          </a:p>
          <a:p>
            <a:pPr>
              <a:lnSpc>
                <a:spcPct val="115000"/>
              </a:lnSpc>
              <a:spcAft>
                <a:spcPts val="0"/>
              </a:spcAft>
            </a:pPr>
            <a:r>
              <a:rPr lang="en-US" dirty="0">
                <a:solidFill>
                  <a:srgbClr val="000000"/>
                </a:solidFill>
                <a:latin typeface="Times New Roman" panose="02020603050405020304" pitchFamily="18" charset="0"/>
                <a:ea typeface="Calibri" panose="020F0502020204030204" pitchFamily="34" charset="0"/>
                <a:cs typeface="Arial" panose="020B0604020202020204" pitchFamily="34" charset="0"/>
              </a:rPr>
              <a:t>                               - mono rail (</a:t>
            </a:r>
            <a:r>
              <a:rPr lang="en-US" dirty="0" err="1">
                <a:solidFill>
                  <a:srgbClr val="000000"/>
                </a:solidFill>
                <a:latin typeface="Times New Roman" panose="02020603050405020304" pitchFamily="18" charset="0"/>
                <a:ea typeface="Calibri" panose="020F0502020204030204" pitchFamily="34" charset="0"/>
                <a:cs typeface="Arial" panose="020B0604020202020204" pitchFamily="34" charset="0"/>
              </a:rPr>
              <a:t>overground</a:t>
            </a:r>
            <a:r>
              <a:rPr lang="en-US" dirty="0">
                <a:solidFill>
                  <a:srgbClr val="000000"/>
                </a:solidFill>
                <a:latin typeface="Times New Roman" panose="02020603050405020304" pitchFamily="18" charset="0"/>
                <a:ea typeface="Calibri" panose="020F0502020204030204" pitchFamily="34" charset="0"/>
                <a:cs typeface="Arial" panose="020B0604020202020204" pitchFamily="34" charset="0"/>
              </a:rPr>
              <a:t>)</a:t>
            </a:r>
            <a:endParaRPr lang="en-US" sz="1400" dirty="0">
              <a:latin typeface="Calibri" panose="020F0502020204030204" pitchFamily="34" charset="0"/>
              <a:ea typeface="Calibri" panose="020F0502020204030204" pitchFamily="34" charset="0"/>
              <a:cs typeface="Arial" panose="020B0604020202020204" pitchFamily="34" charset="0"/>
            </a:endParaRPr>
          </a:p>
          <a:p>
            <a:pPr>
              <a:lnSpc>
                <a:spcPct val="115000"/>
              </a:lnSpc>
              <a:spcAft>
                <a:spcPts val="0"/>
              </a:spcAft>
            </a:pPr>
            <a:r>
              <a:rPr lang="en-US" dirty="0">
                <a:solidFill>
                  <a:srgbClr val="000000"/>
                </a:solidFill>
                <a:latin typeface="Times New Roman" panose="02020603050405020304" pitchFamily="18" charset="0"/>
                <a:ea typeface="Calibri" panose="020F0502020204030204" pitchFamily="34" charset="0"/>
                <a:cs typeface="Arial" panose="020B0604020202020204" pitchFamily="34" charset="0"/>
              </a:rPr>
              <a:t>                               - </a:t>
            </a:r>
            <a:r>
              <a:rPr lang="en-US" dirty="0" err="1">
                <a:solidFill>
                  <a:srgbClr val="000000"/>
                </a:solidFill>
                <a:latin typeface="Times New Roman" panose="02020603050405020304" pitchFamily="18" charset="0"/>
                <a:ea typeface="Calibri" panose="020F0502020204030204" pitchFamily="34" charset="0"/>
                <a:cs typeface="Arial" panose="020B0604020202020204" pitchFamily="34" charset="0"/>
              </a:rPr>
              <a:t>highwys</a:t>
            </a:r>
            <a:r>
              <a:rPr lang="en-US" dirty="0">
                <a:solidFill>
                  <a:srgbClr val="000000"/>
                </a:solidFill>
                <a:latin typeface="Times New Roman" panose="02020603050405020304" pitchFamily="18" charset="0"/>
                <a:ea typeface="Calibri" panose="020F0502020204030204" pitchFamily="34" charset="0"/>
                <a:cs typeface="Arial" panose="020B0604020202020204" pitchFamily="34" charset="0"/>
              </a:rPr>
              <a:t> &amp; </a:t>
            </a:r>
            <a:r>
              <a:rPr lang="en-US" dirty="0" err="1">
                <a:solidFill>
                  <a:srgbClr val="000000"/>
                </a:solidFill>
                <a:latin typeface="Times New Roman" panose="02020603050405020304" pitchFamily="18" charset="0"/>
                <a:ea typeface="Calibri" panose="020F0502020204030204" pitchFamily="34" charset="0"/>
                <a:cs typeface="Arial" panose="020B0604020202020204" pitchFamily="34" charset="0"/>
              </a:rPr>
              <a:t>pedestrins</a:t>
            </a:r>
            <a:endParaRPr lang="en-US" sz="1400" dirty="0">
              <a:latin typeface="Calibri" panose="020F0502020204030204" pitchFamily="34" charset="0"/>
              <a:ea typeface="Calibri" panose="020F0502020204030204" pitchFamily="34" charset="0"/>
              <a:cs typeface="Arial" panose="020B0604020202020204" pitchFamily="34" charset="0"/>
            </a:endParaRPr>
          </a:p>
          <a:p>
            <a:pPr>
              <a:lnSpc>
                <a:spcPct val="115000"/>
              </a:lnSpc>
              <a:spcAft>
                <a:spcPts val="0"/>
              </a:spcAft>
            </a:pPr>
            <a:r>
              <a:rPr lang="en-US" dirty="0">
                <a:solidFill>
                  <a:srgbClr val="000000"/>
                </a:solidFill>
                <a:latin typeface="Times New Roman" panose="02020603050405020304" pitchFamily="18" charset="0"/>
                <a:ea typeface="Calibri" panose="020F0502020204030204" pitchFamily="34" charset="0"/>
                <a:cs typeface="Arial" panose="020B0604020202020204" pitchFamily="34" charset="0"/>
              </a:rPr>
              <a:t> </a:t>
            </a:r>
            <a:endParaRPr lang="en-US" sz="1400" dirty="0">
              <a:latin typeface="Calibri" panose="020F0502020204030204" pitchFamily="34" charset="0"/>
              <a:ea typeface="Calibri" panose="020F0502020204030204" pitchFamily="34" charset="0"/>
              <a:cs typeface="Arial" panose="020B0604020202020204" pitchFamily="34" charset="0"/>
            </a:endParaRPr>
          </a:p>
          <a:p>
            <a:pPr>
              <a:lnSpc>
                <a:spcPct val="115000"/>
              </a:lnSpc>
              <a:spcAft>
                <a:spcPts val="0"/>
              </a:spcAft>
            </a:pPr>
            <a:r>
              <a:rPr lang="en-US" dirty="0">
                <a:solidFill>
                  <a:srgbClr val="000000"/>
                </a:solidFill>
                <a:latin typeface="Times New Roman" panose="02020603050405020304" pitchFamily="18" charset="0"/>
                <a:ea typeface="Calibri" panose="020F0502020204030204" pitchFamily="34" charset="0"/>
                <a:cs typeface="Arial" panose="020B0604020202020204" pitchFamily="34" charset="0"/>
              </a:rPr>
              <a:t>3- Other structures</a:t>
            </a:r>
            <a:endParaRPr lang="en-US" sz="1400" dirty="0">
              <a:latin typeface="Calibri" panose="020F0502020204030204" pitchFamily="34" charset="0"/>
              <a:ea typeface="Calibri" panose="020F0502020204030204" pitchFamily="34" charset="0"/>
              <a:cs typeface="Arial" panose="020B0604020202020204" pitchFamily="34" charset="0"/>
            </a:endParaRPr>
          </a:p>
          <a:p>
            <a:pPr>
              <a:lnSpc>
                <a:spcPct val="115000"/>
              </a:lnSpc>
              <a:spcAft>
                <a:spcPts val="0"/>
              </a:spcAft>
            </a:pPr>
            <a:r>
              <a:rPr lang="en-US" dirty="0">
                <a:solidFill>
                  <a:srgbClr val="000000"/>
                </a:solidFill>
                <a:latin typeface="Times New Roman" panose="02020603050405020304" pitchFamily="18" charset="0"/>
                <a:ea typeface="Calibri" panose="020F0502020204030204" pitchFamily="34" charset="0"/>
                <a:cs typeface="Arial" panose="020B0604020202020204" pitchFamily="34" charset="0"/>
              </a:rPr>
              <a:t>                                - power </a:t>
            </a:r>
            <a:r>
              <a:rPr lang="en-US" dirty="0" err="1">
                <a:solidFill>
                  <a:srgbClr val="000000"/>
                </a:solidFill>
                <a:latin typeface="Times New Roman" panose="02020603050405020304" pitchFamily="18" charset="0"/>
                <a:ea typeface="Calibri" panose="020F0502020204030204" pitchFamily="34" charset="0"/>
                <a:cs typeface="Arial" panose="020B0604020202020204" pitchFamily="34" charset="0"/>
              </a:rPr>
              <a:t>trnsmision</a:t>
            </a:r>
            <a:r>
              <a:rPr lang="en-US" dirty="0">
                <a:solidFill>
                  <a:srgbClr val="000000"/>
                </a:solidFill>
                <a:latin typeface="Times New Roman" panose="02020603050405020304" pitchFamily="18" charset="0"/>
                <a:ea typeface="Calibri" panose="020F0502020204030204" pitchFamily="34" charset="0"/>
                <a:cs typeface="Arial" panose="020B0604020202020204" pitchFamily="34" charset="0"/>
              </a:rPr>
              <a:t> towers, for </a:t>
            </a:r>
            <a:endParaRPr lang="en-US" sz="1400" dirty="0">
              <a:latin typeface="Calibri" panose="020F0502020204030204" pitchFamily="34" charset="0"/>
              <a:ea typeface="Calibri" panose="020F0502020204030204" pitchFamily="34" charset="0"/>
              <a:cs typeface="Arial" panose="020B0604020202020204" pitchFamily="34" charset="0"/>
            </a:endParaRPr>
          </a:p>
          <a:p>
            <a:pPr>
              <a:lnSpc>
                <a:spcPct val="115000"/>
              </a:lnSpc>
              <a:spcAft>
                <a:spcPts val="0"/>
              </a:spcAft>
            </a:pPr>
            <a:r>
              <a:rPr lang="en-US" dirty="0">
                <a:solidFill>
                  <a:srgbClr val="000000"/>
                </a:solidFill>
                <a:latin typeface="Times New Roman" panose="02020603050405020304" pitchFamily="18" charset="0"/>
                <a:ea typeface="Calibri" panose="020F0502020204030204" pitchFamily="34" charset="0"/>
                <a:cs typeface="Arial" panose="020B0604020202020204" pitchFamily="34" charset="0"/>
              </a:rPr>
              <a:t>                                - radars &amp; </a:t>
            </a:r>
            <a:r>
              <a:rPr lang="en-US" dirty="0" err="1">
                <a:solidFill>
                  <a:srgbClr val="000000"/>
                </a:solidFill>
                <a:latin typeface="Times New Roman" panose="02020603050405020304" pitchFamily="18" charset="0"/>
                <a:ea typeface="Calibri" panose="020F0502020204030204" pitchFamily="34" charset="0"/>
                <a:cs typeface="Arial" panose="020B0604020202020204" pitchFamily="34" charset="0"/>
              </a:rPr>
              <a:t>t.v</a:t>
            </a:r>
            <a:r>
              <a:rPr lang="en-US" dirty="0">
                <a:solidFill>
                  <a:srgbClr val="000000"/>
                </a:solidFill>
                <a:latin typeface="Times New Roman" panose="02020603050405020304" pitchFamily="18" charset="0"/>
                <a:ea typeface="Calibri" panose="020F0502020204030204" pitchFamily="34" charset="0"/>
                <a:cs typeface="Arial" panose="020B0604020202020204" pitchFamily="34" charset="0"/>
              </a:rPr>
              <a:t> </a:t>
            </a:r>
            <a:r>
              <a:rPr lang="en-US" dirty="0" err="1">
                <a:solidFill>
                  <a:srgbClr val="000000"/>
                </a:solidFill>
                <a:latin typeface="Times New Roman" panose="02020603050405020304" pitchFamily="18" charset="0"/>
                <a:ea typeface="Calibri" panose="020F0502020204030204" pitchFamily="34" charset="0"/>
                <a:cs typeface="Arial" panose="020B0604020202020204" pitchFamily="34" charset="0"/>
              </a:rPr>
              <a:t>installiations</a:t>
            </a:r>
            <a:endParaRPr lang="en-US" sz="1400" dirty="0">
              <a:latin typeface="Calibri" panose="020F0502020204030204" pitchFamily="34" charset="0"/>
              <a:ea typeface="Calibri" panose="020F0502020204030204" pitchFamily="34" charset="0"/>
              <a:cs typeface="Arial" panose="020B0604020202020204" pitchFamily="34" charset="0"/>
            </a:endParaRPr>
          </a:p>
          <a:p>
            <a:pPr>
              <a:lnSpc>
                <a:spcPct val="115000"/>
              </a:lnSpc>
              <a:spcAft>
                <a:spcPts val="0"/>
              </a:spcAft>
            </a:pPr>
            <a:r>
              <a:rPr lang="en-US" dirty="0">
                <a:solidFill>
                  <a:srgbClr val="000000"/>
                </a:solidFill>
                <a:latin typeface="Times New Roman" panose="02020603050405020304" pitchFamily="18" charset="0"/>
                <a:ea typeface="Calibri" panose="020F0502020204030204" pitchFamily="34" charset="0"/>
                <a:cs typeface="Arial" panose="020B0604020202020204" pitchFamily="34" charset="0"/>
              </a:rPr>
              <a:t>                                - water supply tanks.</a:t>
            </a:r>
            <a:endParaRPr lang="en-US" sz="1400" dirty="0">
              <a:latin typeface="Calibri" panose="020F0502020204030204" pitchFamily="34" charset="0"/>
              <a:ea typeface="Calibri" panose="020F0502020204030204" pitchFamily="34" charset="0"/>
              <a:cs typeface="Arial" panose="020B0604020202020204" pitchFamily="34" charset="0"/>
            </a:endParaRPr>
          </a:p>
          <a:p>
            <a:pPr>
              <a:lnSpc>
                <a:spcPct val="115000"/>
              </a:lnSpc>
              <a:spcAft>
                <a:spcPts val="0"/>
              </a:spcAft>
            </a:pPr>
            <a:r>
              <a:rPr lang="en-US" dirty="0">
                <a:solidFill>
                  <a:srgbClr val="000000"/>
                </a:solidFill>
                <a:latin typeface="Times New Roman" panose="02020603050405020304" pitchFamily="18" charset="0"/>
                <a:ea typeface="Calibri" panose="020F0502020204030204" pitchFamily="34" charset="0"/>
                <a:cs typeface="Arial" panose="020B0604020202020204" pitchFamily="34" charset="0"/>
              </a:rPr>
              <a:t>                                - ships &amp; air planes.</a:t>
            </a:r>
            <a:endParaRPr lang="en-US" sz="1400" dirty="0">
              <a:effectLst/>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385816627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2052917" y="282087"/>
            <a:ext cx="9000565" cy="4047262"/>
          </a:xfrm>
          <a:prstGeom prst="rect">
            <a:avLst/>
          </a:prstGeom>
        </p:spPr>
        <p:txBody>
          <a:bodyPr wrap="square">
            <a:spAutoFit/>
          </a:bodyPr>
          <a:lstStyle/>
          <a:p>
            <a:pPr algn="just">
              <a:lnSpc>
                <a:spcPct val="115000"/>
              </a:lnSpc>
              <a:spcAft>
                <a:spcPts val="1000"/>
              </a:spcAft>
            </a:pPr>
            <a:r>
              <a:rPr lang="en-US" u="sng" dirty="0">
                <a:latin typeface="Times New Roman" panose="02020603050405020304" pitchFamily="18" charset="0"/>
                <a:ea typeface="Calibri" panose="020F0502020204030204" pitchFamily="34" charset="0"/>
                <a:cs typeface="Arial" panose="020B0604020202020204" pitchFamily="34" charset="0"/>
              </a:rPr>
              <a:t>Steel material types:</a:t>
            </a:r>
            <a:endParaRPr lang="en-US" sz="1400" dirty="0">
              <a:latin typeface="Calibri" panose="020F0502020204030204" pitchFamily="34" charset="0"/>
              <a:ea typeface="Calibri" panose="020F0502020204030204" pitchFamily="34" charset="0"/>
              <a:cs typeface="Arial" panose="020B0604020202020204" pitchFamily="34" charset="0"/>
            </a:endParaRPr>
          </a:p>
          <a:p>
            <a:pPr>
              <a:lnSpc>
                <a:spcPct val="115000"/>
              </a:lnSpc>
              <a:spcAft>
                <a:spcPts val="0"/>
              </a:spcAft>
            </a:pPr>
            <a:r>
              <a:rPr lang="en-US" dirty="0">
                <a:solidFill>
                  <a:srgbClr val="FF0000"/>
                </a:solidFill>
                <a:latin typeface="ArialMT"/>
                <a:ea typeface="Calibri" panose="020F0502020204030204" pitchFamily="34" charset="0"/>
                <a:cs typeface="ArialMT"/>
              </a:rPr>
              <a:t> </a:t>
            </a:r>
            <a:endParaRPr lang="en-US" sz="1400" dirty="0">
              <a:latin typeface="Calibri" panose="020F0502020204030204" pitchFamily="34" charset="0"/>
              <a:ea typeface="Calibri" panose="020F0502020204030204" pitchFamily="34" charset="0"/>
              <a:cs typeface="Arial" panose="020B0604020202020204" pitchFamily="34" charset="0"/>
            </a:endParaRPr>
          </a:p>
          <a:p>
            <a:pPr marL="90170">
              <a:lnSpc>
                <a:spcPct val="115000"/>
              </a:lnSpc>
              <a:spcAft>
                <a:spcPts val="1000"/>
              </a:spcAft>
            </a:pPr>
            <a:r>
              <a:rPr lang="en-US" dirty="0">
                <a:latin typeface="Times New Roman" panose="02020603050405020304" pitchFamily="18" charset="0"/>
                <a:ea typeface="Calibri" panose="020F0502020204030204" pitchFamily="34" charset="0"/>
                <a:cs typeface="Arial" panose="020B0604020202020204" pitchFamily="34" charset="0"/>
              </a:rPr>
              <a:t>- Carbon steel [0.2% to 1.5% carbon] + Fe (A36, A53, A500, A501, A529, A570), ideal type for structural applications because of cheap production</a:t>
            </a:r>
            <a:endParaRPr lang="en-US" sz="1400" dirty="0">
              <a:latin typeface="Calibri" panose="020F0502020204030204" pitchFamily="34" charset="0"/>
              <a:ea typeface="Calibri" panose="020F0502020204030204" pitchFamily="34" charset="0"/>
              <a:cs typeface="Arial" panose="020B0604020202020204" pitchFamily="34" charset="0"/>
            </a:endParaRPr>
          </a:p>
          <a:p>
            <a:pPr marL="90170">
              <a:lnSpc>
                <a:spcPct val="115000"/>
              </a:lnSpc>
              <a:spcAft>
                <a:spcPts val="1000"/>
              </a:spcAft>
            </a:pPr>
            <a:r>
              <a:rPr lang="en-US" dirty="0">
                <a:latin typeface="Times New Roman" panose="02020603050405020304" pitchFamily="18" charset="0"/>
                <a:ea typeface="Calibri" panose="020F0502020204030204" pitchFamily="34" charset="0"/>
                <a:cs typeface="Arial" panose="020B0604020202020204" pitchFamily="34" charset="0"/>
              </a:rPr>
              <a:t>cost and high ductility</a:t>
            </a:r>
            <a:endParaRPr lang="en-US" sz="1400" dirty="0">
              <a:latin typeface="Calibri" panose="020F0502020204030204" pitchFamily="34" charset="0"/>
              <a:ea typeface="Calibri" panose="020F0502020204030204" pitchFamily="34" charset="0"/>
              <a:cs typeface="Arial" panose="020B0604020202020204" pitchFamily="34" charset="0"/>
            </a:endParaRPr>
          </a:p>
          <a:p>
            <a:pPr algn="just">
              <a:lnSpc>
                <a:spcPct val="115000"/>
              </a:lnSpc>
              <a:spcAft>
                <a:spcPts val="1000"/>
              </a:spcAft>
            </a:pPr>
            <a:r>
              <a:rPr lang="en-US" dirty="0">
                <a:latin typeface="Times New Roman" panose="02020603050405020304" pitchFamily="18" charset="0"/>
                <a:ea typeface="Calibri" panose="020F0502020204030204" pitchFamily="34" charset="0"/>
                <a:cs typeface="Arial" panose="020B0604020202020204" pitchFamily="34" charset="0"/>
              </a:rPr>
              <a:t>- Low carbon steel [~ 0.2% carbon] uses: sheets, wires, pipes, rebar</a:t>
            </a:r>
            <a:endParaRPr lang="en-US" sz="1400" dirty="0">
              <a:latin typeface="Calibri" panose="020F0502020204030204" pitchFamily="34" charset="0"/>
              <a:ea typeface="Calibri" panose="020F0502020204030204" pitchFamily="34" charset="0"/>
              <a:cs typeface="Arial" panose="020B0604020202020204" pitchFamily="34" charset="0"/>
            </a:endParaRPr>
          </a:p>
          <a:p>
            <a:pPr algn="just">
              <a:lnSpc>
                <a:spcPct val="115000"/>
              </a:lnSpc>
              <a:spcAft>
                <a:spcPts val="1000"/>
              </a:spcAft>
            </a:pPr>
            <a:r>
              <a:rPr lang="en-US" dirty="0">
                <a:latin typeface="Times New Roman" panose="02020603050405020304" pitchFamily="18" charset="0"/>
                <a:ea typeface="Calibri" panose="020F0502020204030204" pitchFamily="34" charset="0"/>
                <a:cs typeface="Arial" panose="020B0604020202020204" pitchFamily="34" charset="0"/>
              </a:rPr>
              <a:t>- Mild carbon steel [0.3% to 0.7% carbon] uses: rails, boilers, plates, axles, </a:t>
            </a:r>
            <a:endParaRPr lang="en-US" sz="1400" dirty="0">
              <a:latin typeface="Calibri" panose="020F0502020204030204" pitchFamily="34" charset="0"/>
              <a:ea typeface="Calibri" panose="020F0502020204030204" pitchFamily="34" charset="0"/>
              <a:cs typeface="Arial" panose="020B0604020202020204" pitchFamily="34" charset="0"/>
            </a:endParaRPr>
          </a:p>
          <a:p>
            <a:pPr algn="just">
              <a:lnSpc>
                <a:spcPct val="115000"/>
              </a:lnSpc>
              <a:spcAft>
                <a:spcPts val="1000"/>
              </a:spcAft>
            </a:pPr>
            <a:r>
              <a:rPr lang="en-US" dirty="0">
                <a:latin typeface="Times New Roman" panose="02020603050405020304" pitchFamily="18" charset="0"/>
                <a:ea typeface="Calibri" panose="020F0502020204030204" pitchFamily="34" charset="0"/>
                <a:cs typeface="Arial" panose="020B0604020202020204" pitchFamily="34" charset="0"/>
              </a:rPr>
              <a:t>  structures.</a:t>
            </a:r>
            <a:endParaRPr lang="en-US" sz="1400" dirty="0">
              <a:latin typeface="Calibri" panose="020F0502020204030204" pitchFamily="34" charset="0"/>
              <a:ea typeface="Calibri" panose="020F0502020204030204" pitchFamily="34" charset="0"/>
              <a:cs typeface="Arial" panose="020B0604020202020204" pitchFamily="34" charset="0"/>
            </a:endParaRPr>
          </a:p>
          <a:p>
            <a:pPr algn="just">
              <a:lnSpc>
                <a:spcPct val="115000"/>
              </a:lnSpc>
              <a:spcAft>
                <a:spcPts val="1000"/>
              </a:spcAft>
            </a:pPr>
            <a:r>
              <a:rPr lang="en-US" dirty="0">
                <a:latin typeface="Times New Roman" panose="02020603050405020304" pitchFamily="18" charset="0"/>
                <a:ea typeface="Calibri" panose="020F0502020204030204" pitchFamily="34" charset="0"/>
                <a:cs typeface="Arial" panose="020B0604020202020204" pitchFamily="34" charset="0"/>
              </a:rPr>
              <a:t>- High Carbon Steel [0.7% to 1.5% carbon] Uses: Surgical instruments, razor blades, cutlery, spring, construction.</a:t>
            </a:r>
            <a:endParaRPr lang="en-US" sz="1400" dirty="0">
              <a:effectLst/>
              <a:latin typeface="Calibri" panose="020F0502020204030204" pitchFamily="34" charset="0"/>
              <a:ea typeface="Calibri" panose="020F0502020204030204" pitchFamily="34" charset="0"/>
              <a:cs typeface="Arial" panose="020B0604020202020204" pitchFamily="34" charset="0"/>
            </a:endParaRPr>
          </a:p>
        </p:txBody>
      </p:sp>
      <p:pic>
        <p:nvPicPr>
          <p:cNvPr id="4" name="Picture 3"/>
          <p:cNvPicPr/>
          <p:nvPr/>
        </p:nvPicPr>
        <p:blipFill>
          <a:blip r:embed="rId2">
            <a:extLst>
              <a:ext uri="{28A0092B-C50C-407E-A947-70E740481C1C}">
                <a14:useLocalDpi xmlns:a14="http://schemas.microsoft.com/office/drawing/2010/main" val="0"/>
              </a:ext>
            </a:extLst>
          </a:blip>
          <a:srcRect/>
          <a:stretch>
            <a:fillRect/>
          </a:stretch>
        </p:blipFill>
        <p:spPr bwMode="auto">
          <a:xfrm>
            <a:off x="5389188" y="4472268"/>
            <a:ext cx="5153306" cy="1578908"/>
          </a:xfrm>
          <a:prstGeom prst="rect">
            <a:avLst/>
          </a:prstGeom>
          <a:noFill/>
          <a:ln>
            <a:noFill/>
          </a:ln>
        </p:spPr>
      </p:pic>
    </p:spTree>
    <p:extLst>
      <p:ext uri="{BB962C8B-B14F-4D97-AF65-F5344CB8AC3E}">
        <p14:creationId xmlns:p14="http://schemas.microsoft.com/office/powerpoint/2010/main" val="345067541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667435" y="0"/>
            <a:ext cx="10524565" cy="6670544"/>
          </a:xfrm>
          <a:prstGeom prst="rect">
            <a:avLst/>
          </a:prstGeom>
        </p:spPr>
        <p:txBody>
          <a:bodyPr wrap="square">
            <a:spAutoFit/>
          </a:bodyPr>
          <a:lstStyle/>
          <a:p>
            <a:pPr algn="just">
              <a:lnSpc>
                <a:spcPct val="115000"/>
              </a:lnSpc>
              <a:spcAft>
                <a:spcPts val="1000"/>
              </a:spcAft>
            </a:pPr>
            <a:r>
              <a:rPr lang="en-US" u="sng" dirty="0">
                <a:latin typeface="Times New Roman" panose="02020603050405020304" pitchFamily="18" charset="0"/>
                <a:ea typeface="Calibri" panose="020F0502020204030204" pitchFamily="34" charset="0"/>
                <a:cs typeface="Arial" panose="020B0604020202020204" pitchFamily="34" charset="0"/>
              </a:rPr>
              <a:t>Advantages of steel as structural material:</a:t>
            </a:r>
            <a:endParaRPr lang="en-US" sz="1400" dirty="0">
              <a:latin typeface="Calibri" panose="020F0502020204030204" pitchFamily="34" charset="0"/>
              <a:ea typeface="Calibri" panose="020F0502020204030204" pitchFamily="34" charset="0"/>
              <a:cs typeface="Arial" panose="020B0604020202020204" pitchFamily="34" charset="0"/>
            </a:endParaRPr>
          </a:p>
          <a:p>
            <a:pPr algn="just">
              <a:lnSpc>
                <a:spcPts val="500"/>
              </a:lnSpc>
              <a:spcBef>
                <a:spcPts val="25"/>
              </a:spcBef>
              <a:spcAft>
                <a:spcPts val="0"/>
              </a:spcAft>
            </a:pPr>
            <a:r>
              <a:rPr lang="en-US" dirty="0">
                <a:latin typeface="Times New Roman" panose="02020603050405020304" pitchFamily="18" charset="0"/>
                <a:ea typeface="Calibri" panose="020F0502020204030204" pitchFamily="34" charset="0"/>
                <a:cs typeface="Arial" panose="020B0604020202020204" pitchFamily="34" charset="0"/>
              </a:rPr>
              <a:t> </a:t>
            </a:r>
            <a:endParaRPr lang="en-US" sz="1400" dirty="0">
              <a:latin typeface="Calibri" panose="020F0502020204030204" pitchFamily="34" charset="0"/>
              <a:ea typeface="Calibri" panose="020F0502020204030204" pitchFamily="34" charset="0"/>
              <a:cs typeface="Arial" panose="020B0604020202020204" pitchFamily="34" charset="0"/>
            </a:endParaRPr>
          </a:p>
          <a:p>
            <a:pPr algn="just">
              <a:lnSpc>
                <a:spcPts val="1000"/>
              </a:lnSpc>
              <a:spcAft>
                <a:spcPts val="0"/>
              </a:spcAft>
            </a:pPr>
            <a:r>
              <a:rPr lang="en-US" dirty="0">
                <a:latin typeface="Times New Roman" panose="02020603050405020304" pitchFamily="18" charset="0"/>
                <a:ea typeface="Calibri" panose="020F0502020204030204" pitchFamily="34" charset="0"/>
                <a:cs typeface="Arial" panose="020B0604020202020204" pitchFamily="34" charset="0"/>
              </a:rPr>
              <a:t> </a:t>
            </a:r>
            <a:endParaRPr lang="en-US" sz="1400" dirty="0">
              <a:latin typeface="Calibri" panose="020F0502020204030204" pitchFamily="34" charset="0"/>
              <a:ea typeface="Calibri" panose="020F0502020204030204" pitchFamily="34" charset="0"/>
              <a:cs typeface="Arial" panose="020B0604020202020204" pitchFamily="34" charset="0"/>
            </a:endParaRPr>
          </a:p>
          <a:p>
            <a:pPr marL="342900" lvl="0" indent="-342900" algn="just">
              <a:lnSpc>
                <a:spcPct val="115000"/>
              </a:lnSpc>
              <a:spcAft>
                <a:spcPts val="0"/>
              </a:spcAft>
              <a:buFont typeface="+mj-lt"/>
              <a:buAutoNum type="arabicPeriod"/>
            </a:pPr>
            <a:r>
              <a:rPr lang="en-US" dirty="0">
                <a:latin typeface="Times New Roman" panose="02020603050405020304" pitchFamily="18" charset="0"/>
                <a:ea typeface="Calibri" panose="020F0502020204030204" pitchFamily="34" charset="0"/>
                <a:cs typeface="Arial" panose="020B0604020202020204" pitchFamily="34" charset="0"/>
              </a:rPr>
              <a:t>High strength: </a:t>
            </a:r>
            <a:endParaRPr lang="en-US" sz="1400" dirty="0">
              <a:latin typeface="Calibri" panose="020F0502020204030204" pitchFamily="34" charset="0"/>
              <a:ea typeface="Calibri" panose="020F0502020204030204" pitchFamily="34" charset="0"/>
              <a:cs typeface="Arial" panose="020B0604020202020204" pitchFamily="34" charset="0"/>
            </a:endParaRPr>
          </a:p>
          <a:p>
            <a:pPr marL="342900" lvl="0" indent="-342900" algn="just">
              <a:lnSpc>
                <a:spcPct val="115000"/>
              </a:lnSpc>
              <a:spcAft>
                <a:spcPts val="0"/>
              </a:spcAft>
              <a:buFont typeface="Times New Roman" panose="02020603050405020304" pitchFamily="18" charset="0"/>
              <a:buChar char="-"/>
            </a:pPr>
            <a:r>
              <a:rPr lang="en-US" dirty="0">
                <a:latin typeface="Times New Roman" panose="02020603050405020304" pitchFamily="18" charset="0"/>
                <a:ea typeface="Calibri" panose="020F0502020204030204" pitchFamily="34" charset="0"/>
                <a:cs typeface="Arial" panose="020B0604020202020204" pitchFamily="34" charset="0"/>
              </a:rPr>
              <a:t>The high strength of steel per unit of weight means that the weight of structures will be small</a:t>
            </a:r>
            <a:endParaRPr lang="en-US" sz="1400" dirty="0">
              <a:latin typeface="Calibri" panose="020F0502020204030204" pitchFamily="34" charset="0"/>
              <a:ea typeface="Calibri" panose="020F0502020204030204" pitchFamily="34" charset="0"/>
              <a:cs typeface="Arial" panose="020B0604020202020204" pitchFamily="34" charset="0"/>
            </a:endParaRPr>
          </a:p>
          <a:p>
            <a:pPr marL="342900" lvl="0" indent="-342900" algn="just">
              <a:lnSpc>
                <a:spcPct val="115000"/>
              </a:lnSpc>
              <a:spcAft>
                <a:spcPts val="0"/>
              </a:spcAft>
              <a:buFont typeface="Times New Roman" panose="02020603050405020304" pitchFamily="18" charset="0"/>
              <a:buChar char="-"/>
            </a:pPr>
            <a:r>
              <a:rPr lang="en-US" dirty="0">
                <a:latin typeface="Times New Roman" panose="02020603050405020304" pitchFamily="18" charset="0"/>
                <a:ea typeface="Calibri" panose="020F0502020204030204" pitchFamily="34" charset="0"/>
                <a:cs typeface="Arial" panose="020B0604020202020204" pitchFamily="34" charset="0"/>
              </a:rPr>
              <a:t>This  fact  is  important  for:  long  span  bridges,  tall  buildings,  and structures situated on poor foundations.</a:t>
            </a:r>
            <a:endParaRPr lang="en-US" sz="1400" dirty="0">
              <a:latin typeface="Calibri" panose="020F0502020204030204" pitchFamily="34" charset="0"/>
              <a:ea typeface="Calibri" panose="020F0502020204030204" pitchFamily="34" charset="0"/>
              <a:cs typeface="Arial" panose="020B0604020202020204" pitchFamily="34" charset="0"/>
            </a:endParaRPr>
          </a:p>
          <a:p>
            <a:pPr marL="342900" lvl="0" indent="-342900" algn="just">
              <a:lnSpc>
                <a:spcPct val="115000"/>
              </a:lnSpc>
              <a:spcAft>
                <a:spcPts val="0"/>
              </a:spcAft>
              <a:buFont typeface="+mj-lt"/>
              <a:buAutoNum type="arabicPeriod"/>
            </a:pPr>
            <a:r>
              <a:rPr lang="en-US" dirty="0">
                <a:latin typeface="Times New Roman" panose="02020603050405020304" pitchFamily="18" charset="0"/>
                <a:ea typeface="Calibri" panose="020F0502020204030204" pitchFamily="34" charset="0"/>
                <a:cs typeface="Arial" panose="020B0604020202020204" pitchFamily="34" charset="0"/>
              </a:rPr>
              <a:t>Uniformity</a:t>
            </a:r>
            <a:endParaRPr lang="en-US" sz="1400" dirty="0">
              <a:latin typeface="Calibri" panose="020F0502020204030204" pitchFamily="34" charset="0"/>
              <a:ea typeface="Calibri" panose="020F0502020204030204" pitchFamily="34" charset="0"/>
              <a:cs typeface="Arial" panose="020B0604020202020204" pitchFamily="34" charset="0"/>
            </a:endParaRPr>
          </a:p>
          <a:p>
            <a:pPr marL="342900" lvl="0" indent="-342900" algn="just">
              <a:lnSpc>
                <a:spcPct val="115000"/>
              </a:lnSpc>
              <a:spcAft>
                <a:spcPts val="0"/>
              </a:spcAft>
              <a:buFont typeface="Times New Roman" panose="02020603050405020304" pitchFamily="18" charset="0"/>
              <a:buChar char="-"/>
            </a:pPr>
            <a:r>
              <a:rPr lang="en-US" dirty="0">
                <a:latin typeface="Times New Roman" panose="02020603050405020304" pitchFamily="18" charset="0"/>
                <a:ea typeface="Calibri" panose="020F0502020204030204" pitchFamily="34" charset="0"/>
                <a:cs typeface="Arial" panose="020B0604020202020204" pitchFamily="34" charset="0"/>
              </a:rPr>
              <a:t>The  properties  of  steel  do  not  change  with  time,  as  do  those  of reinforced concrete structures.</a:t>
            </a:r>
            <a:endParaRPr lang="en-US" sz="1400" dirty="0">
              <a:latin typeface="Calibri" panose="020F0502020204030204" pitchFamily="34" charset="0"/>
              <a:ea typeface="Calibri" panose="020F0502020204030204" pitchFamily="34" charset="0"/>
              <a:cs typeface="Arial" panose="020B0604020202020204" pitchFamily="34" charset="0"/>
            </a:endParaRPr>
          </a:p>
          <a:p>
            <a:pPr marL="342900" lvl="0" indent="-342900" algn="just">
              <a:lnSpc>
                <a:spcPct val="115000"/>
              </a:lnSpc>
              <a:spcAft>
                <a:spcPts val="0"/>
              </a:spcAft>
              <a:buFont typeface="+mj-lt"/>
              <a:buAutoNum type="arabicPeriod"/>
            </a:pPr>
            <a:r>
              <a:rPr lang="en-US" dirty="0">
                <a:latin typeface="Times New Roman" panose="02020603050405020304" pitchFamily="18" charset="0"/>
                <a:ea typeface="Calibri" panose="020F0502020204030204" pitchFamily="34" charset="0"/>
                <a:cs typeface="Arial" panose="020B0604020202020204" pitchFamily="34" charset="0"/>
              </a:rPr>
              <a:t>Elasticity</a:t>
            </a:r>
            <a:endParaRPr lang="en-US" sz="1400" dirty="0">
              <a:latin typeface="Calibri" panose="020F0502020204030204" pitchFamily="34" charset="0"/>
              <a:ea typeface="Calibri" panose="020F0502020204030204" pitchFamily="34" charset="0"/>
              <a:cs typeface="Arial" panose="020B0604020202020204" pitchFamily="34" charset="0"/>
            </a:endParaRPr>
          </a:p>
          <a:p>
            <a:pPr marL="342900" lvl="0" indent="-342900" algn="just">
              <a:lnSpc>
                <a:spcPct val="115000"/>
              </a:lnSpc>
              <a:spcAft>
                <a:spcPts val="0"/>
              </a:spcAft>
              <a:buFont typeface="Times New Roman" panose="02020603050405020304" pitchFamily="18" charset="0"/>
              <a:buChar char="-"/>
            </a:pPr>
            <a:r>
              <a:rPr lang="en-US" dirty="0">
                <a:latin typeface="Times New Roman" panose="02020603050405020304" pitchFamily="18" charset="0"/>
                <a:ea typeface="Calibri" panose="020F0502020204030204" pitchFamily="34" charset="0"/>
                <a:cs typeface="Arial" panose="020B0604020202020204" pitchFamily="34" charset="0"/>
              </a:rPr>
              <a:t>Steel behaves closer to design assumptions</a:t>
            </a:r>
            <a:endParaRPr lang="en-US" sz="1400" dirty="0">
              <a:latin typeface="Calibri" panose="020F0502020204030204" pitchFamily="34" charset="0"/>
              <a:ea typeface="Calibri" panose="020F0502020204030204" pitchFamily="34" charset="0"/>
              <a:cs typeface="Arial" panose="020B0604020202020204" pitchFamily="34" charset="0"/>
            </a:endParaRPr>
          </a:p>
          <a:p>
            <a:pPr marL="342900" lvl="0" indent="-342900" algn="just">
              <a:lnSpc>
                <a:spcPct val="115000"/>
              </a:lnSpc>
              <a:spcAft>
                <a:spcPts val="0"/>
              </a:spcAft>
              <a:buFont typeface="Times New Roman" panose="02020603050405020304" pitchFamily="18" charset="0"/>
              <a:buChar char="-"/>
            </a:pPr>
            <a:r>
              <a:rPr lang="en-US" dirty="0">
                <a:latin typeface="Times New Roman" panose="02020603050405020304" pitchFamily="18" charset="0"/>
                <a:ea typeface="Calibri" panose="020F0502020204030204" pitchFamily="34" charset="0"/>
                <a:cs typeface="Arial" panose="020B0604020202020204" pitchFamily="34" charset="0"/>
              </a:rPr>
              <a:t>The  moment  of  inertia  of  a  steel  structure  can  be  accurately calculated.</a:t>
            </a:r>
            <a:endParaRPr lang="en-US" sz="1400" dirty="0">
              <a:latin typeface="Calibri" panose="020F0502020204030204" pitchFamily="34" charset="0"/>
              <a:ea typeface="Calibri" panose="020F0502020204030204" pitchFamily="34" charset="0"/>
              <a:cs typeface="Arial" panose="020B0604020202020204" pitchFamily="34" charset="0"/>
            </a:endParaRPr>
          </a:p>
          <a:p>
            <a:pPr marL="342900" lvl="0" indent="-342900" algn="just">
              <a:lnSpc>
                <a:spcPct val="115000"/>
              </a:lnSpc>
              <a:spcAft>
                <a:spcPts val="0"/>
              </a:spcAft>
              <a:buFont typeface="+mj-lt"/>
              <a:buAutoNum type="arabicPeriod"/>
            </a:pPr>
            <a:r>
              <a:rPr lang="en-US" dirty="0">
                <a:latin typeface="Times New Roman" panose="02020603050405020304" pitchFamily="18" charset="0"/>
                <a:ea typeface="Calibri" panose="020F0502020204030204" pitchFamily="34" charset="0"/>
                <a:cs typeface="Arial" panose="020B0604020202020204" pitchFamily="34" charset="0"/>
              </a:rPr>
              <a:t>Ductility</a:t>
            </a:r>
            <a:endParaRPr lang="en-US" sz="1400" dirty="0">
              <a:latin typeface="Calibri" panose="020F0502020204030204" pitchFamily="34" charset="0"/>
              <a:ea typeface="Calibri" panose="020F0502020204030204" pitchFamily="34" charset="0"/>
              <a:cs typeface="Arial" panose="020B0604020202020204" pitchFamily="34" charset="0"/>
            </a:endParaRPr>
          </a:p>
          <a:p>
            <a:pPr marL="342900" lvl="0" indent="-342900" algn="just">
              <a:lnSpc>
                <a:spcPct val="115000"/>
              </a:lnSpc>
              <a:spcAft>
                <a:spcPts val="0"/>
              </a:spcAft>
              <a:buFont typeface="Times New Roman" panose="02020603050405020304" pitchFamily="18" charset="0"/>
              <a:buChar char="-"/>
            </a:pPr>
            <a:r>
              <a:rPr lang="en-US" dirty="0">
                <a:latin typeface="Times New Roman" panose="02020603050405020304" pitchFamily="18" charset="0"/>
                <a:ea typeface="Calibri" panose="020F0502020204030204" pitchFamily="34" charset="0"/>
                <a:cs typeface="Arial" panose="020B0604020202020204" pitchFamily="34" charset="0"/>
              </a:rPr>
              <a:t>The  property  of  a  material  by  which  it  can  withstand  extensive deformation without failure under high tensile stress is its ductility.</a:t>
            </a:r>
            <a:endParaRPr lang="en-US" sz="1400" dirty="0">
              <a:latin typeface="Calibri" panose="020F0502020204030204" pitchFamily="34" charset="0"/>
              <a:ea typeface="Calibri" panose="020F0502020204030204" pitchFamily="34" charset="0"/>
              <a:cs typeface="Arial" panose="020B0604020202020204" pitchFamily="34" charset="0"/>
            </a:endParaRPr>
          </a:p>
          <a:p>
            <a:pPr marL="342900" lvl="0" indent="-342900" algn="just">
              <a:lnSpc>
                <a:spcPct val="115000"/>
              </a:lnSpc>
              <a:spcAft>
                <a:spcPts val="0"/>
              </a:spcAft>
              <a:buFont typeface="Times New Roman" panose="02020603050405020304" pitchFamily="18" charset="0"/>
              <a:buChar char="-"/>
            </a:pPr>
            <a:r>
              <a:rPr lang="en-US" dirty="0">
                <a:latin typeface="Times New Roman" panose="02020603050405020304" pitchFamily="18" charset="0"/>
                <a:ea typeface="Calibri" panose="020F0502020204030204" pitchFamily="34" charset="0"/>
                <a:cs typeface="Arial" panose="020B0604020202020204" pitchFamily="34" charset="0"/>
              </a:rPr>
              <a:t>It gives warning before failure take place.</a:t>
            </a:r>
            <a:endParaRPr lang="en-US" sz="1400" dirty="0">
              <a:latin typeface="Calibri" panose="020F0502020204030204" pitchFamily="34" charset="0"/>
              <a:ea typeface="Calibri" panose="020F0502020204030204" pitchFamily="34" charset="0"/>
              <a:cs typeface="Arial" panose="020B0604020202020204" pitchFamily="34" charset="0"/>
            </a:endParaRPr>
          </a:p>
          <a:p>
            <a:pPr marL="342900" lvl="0" indent="-342900" algn="just">
              <a:lnSpc>
                <a:spcPct val="115000"/>
              </a:lnSpc>
              <a:spcAft>
                <a:spcPts val="1000"/>
              </a:spcAft>
              <a:buFont typeface="+mj-lt"/>
              <a:buAutoNum type="arabicPeriod"/>
            </a:pPr>
            <a:r>
              <a:rPr lang="en-US" spc="-5" dirty="0">
                <a:latin typeface="Times New Roman" panose="02020603050405020304" pitchFamily="18" charset="0"/>
                <a:ea typeface="Calibri" panose="020F0502020204030204" pitchFamily="34" charset="0"/>
                <a:cs typeface="Arial" panose="020B0604020202020204" pitchFamily="34" charset="0"/>
              </a:rPr>
              <a:t>T</a:t>
            </a:r>
            <a:r>
              <a:rPr lang="en-US" spc="5" dirty="0">
                <a:latin typeface="Times New Roman" panose="02020603050405020304" pitchFamily="18" charset="0"/>
                <a:ea typeface="Calibri" panose="020F0502020204030204" pitchFamily="34" charset="0"/>
                <a:cs typeface="Arial" panose="020B0604020202020204" pitchFamily="34" charset="0"/>
              </a:rPr>
              <a:t>o</a:t>
            </a:r>
            <a:r>
              <a:rPr lang="en-US" spc="-5" dirty="0">
                <a:latin typeface="Times New Roman" panose="02020603050405020304" pitchFamily="18" charset="0"/>
                <a:ea typeface="Calibri" panose="020F0502020204030204" pitchFamily="34" charset="0"/>
                <a:cs typeface="Arial" panose="020B0604020202020204" pitchFamily="34" charset="0"/>
              </a:rPr>
              <a:t>u</a:t>
            </a:r>
            <a:r>
              <a:rPr lang="en-US" spc="5" dirty="0">
                <a:latin typeface="Times New Roman" panose="02020603050405020304" pitchFamily="18" charset="0"/>
                <a:ea typeface="Calibri" panose="020F0502020204030204" pitchFamily="34" charset="0"/>
                <a:cs typeface="Arial" panose="020B0604020202020204" pitchFamily="34" charset="0"/>
              </a:rPr>
              <a:t>g</a:t>
            </a:r>
            <a:r>
              <a:rPr lang="en-US" spc="-5" dirty="0">
                <a:latin typeface="Times New Roman" panose="02020603050405020304" pitchFamily="18" charset="0"/>
                <a:ea typeface="Calibri" panose="020F0502020204030204" pitchFamily="34" charset="0"/>
                <a:cs typeface="Arial" panose="020B0604020202020204" pitchFamily="34" charset="0"/>
              </a:rPr>
              <a:t>h</a:t>
            </a:r>
            <a:r>
              <a:rPr lang="en-US" spc="5" dirty="0">
                <a:latin typeface="Times New Roman" panose="02020603050405020304" pitchFamily="18" charset="0"/>
                <a:ea typeface="Calibri" panose="020F0502020204030204" pitchFamily="34" charset="0"/>
                <a:cs typeface="Arial" panose="020B0604020202020204" pitchFamily="34" charset="0"/>
              </a:rPr>
              <a:t>n</a:t>
            </a:r>
            <a:r>
              <a:rPr lang="en-US" spc="-10" dirty="0">
                <a:latin typeface="Times New Roman" panose="02020603050405020304" pitchFamily="18" charset="0"/>
                <a:ea typeface="Calibri" panose="020F0502020204030204" pitchFamily="34" charset="0"/>
                <a:cs typeface="Arial" panose="020B0604020202020204" pitchFamily="34" charset="0"/>
              </a:rPr>
              <a:t>e</a:t>
            </a:r>
            <a:r>
              <a:rPr lang="en-US" spc="5" dirty="0">
                <a:latin typeface="Times New Roman" panose="02020603050405020304" pitchFamily="18" charset="0"/>
                <a:ea typeface="Calibri" panose="020F0502020204030204" pitchFamily="34" charset="0"/>
                <a:cs typeface="Arial" panose="020B0604020202020204" pitchFamily="34" charset="0"/>
              </a:rPr>
              <a:t>s</a:t>
            </a:r>
            <a:r>
              <a:rPr lang="en-US" dirty="0">
                <a:latin typeface="Times New Roman" panose="02020603050405020304" pitchFamily="18" charset="0"/>
                <a:ea typeface="Calibri" panose="020F0502020204030204" pitchFamily="34" charset="0"/>
                <a:cs typeface="Arial" panose="020B0604020202020204" pitchFamily="34" charset="0"/>
              </a:rPr>
              <a:t>s</a:t>
            </a:r>
            <a:endParaRPr lang="en-US" sz="1400" dirty="0">
              <a:latin typeface="Calibri" panose="020F0502020204030204" pitchFamily="34" charset="0"/>
              <a:ea typeface="Calibri" panose="020F0502020204030204" pitchFamily="34" charset="0"/>
              <a:cs typeface="Arial" panose="020B0604020202020204" pitchFamily="34" charset="0"/>
            </a:endParaRPr>
          </a:p>
          <a:p>
            <a:pPr algn="just">
              <a:lnSpc>
                <a:spcPts val="600"/>
              </a:lnSpc>
              <a:spcAft>
                <a:spcPts val="0"/>
              </a:spcAft>
            </a:pPr>
            <a:r>
              <a:rPr lang="en-US" dirty="0">
                <a:latin typeface="Times New Roman" panose="02020603050405020304" pitchFamily="18" charset="0"/>
                <a:ea typeface="Calibri" panose="020F0502020204030204" pitchFamily="34" charset="0"/>
                <a:cs typeface="Arial" panose="020B0604020202020204" pitchFamily="34" charset="0"/>
              </a:rPr>
              <a:t> </a:t>
            </a:r>
            <a:endParaRPr lang="en-US" sz="1400" dirty="0">
              <a:latin typeface="Calibri" panose="020F0502020204030204" pitchFamily="34" charset="0"/>
              <a:ea typeface="Calibri" panose="020F0502020204030204" pitchFamily="34" charset="0"/>
              <a:cs typeface="Arial" panose="020B0604020202020204" pitchFamily="34" charset="0"/>
            </a:endParaRPr>
          </a:p>
          <a:p>
            <a:pPr marL="342900" lvl="0" indent="-342900" algn="just">
              <a:lnSpc>
                <a:spcPct val="115000"/>
              </a:lnSpc>
              <a:spcAft>
                <a:spcPts val="0"/>
              </a:spcAft>
              <a:buFont typeface="Times New Roman" panose="02020603050405020304" pitchFamily="18" charset="0"/>
              <a:buChar char="-"/>
            </a:pPr>
            <a:r>
              <a:rPr lang="en-US" dirty="0">
                <a:latin typeface="Times New Roman" panose="02020603050405020304" pitchFamily="18" charset="0"/>
                <a:ea typeface="Calibri" panose="020F0502020204030204" pitchFamily="34" charset="0"/>
                <a:cs typeface="Arial" panose="020B0604020202020204" pitchFamily="34" charset="0"/>
              </a:rPr>
              <a:t>Steel has both strength and ductility.</a:t>
            </a:r>
            <a:endParaRPr lang="en-US" sz="1400" dirty="0">
              <a:latin typeface="Calibri" panose="020F0502020204030204" pitchFamily="34" charset="0"/>
              <a:ea typeface="Calibri" panose="020F0502020204030204" pitchFamily="34" charset="0"/>
              <a:cs typeface="Arial" panose="020B0604020202020204" pitchFamily="34" charset="0"/>
            </a:endParaRPr>
          </a:p>
          <a:p>
            <a:pPr marL="342900" lvl="0" indent="-342900" algn="just">
              <a:lnSpc>
                <a:spcPct val="115000"/>
              </a:lnSpc>
              <a:spcAft>
                <a:spcPts val="1000"/>
              </a:spcAft>
              <a:buFont typeface="Times New Roman" panose="02020603050405020304" pitchFamily="18" charset="0"/>
              <a:buChar char="-"/>
            </a:pPr>
            <a:r>
              <a:rPr lang="en-US" dirty="0">
                <a:latin typeface="Times New Roman" panose="02020603050405020304" pitchFamily="18" charset="0"/>
                <a:ea typeface="Calibri" panose="020F0502020204030204" pitchFamily="34" charset="0"/>
                <a:cs typeface="Arial" panose="020B0604020202020204" pitchFamily="34" charset="0"/>
              </a:rPr>
              <a:t>A steel member loaded until it has larger deformations will still be able to withstand large forces. For example, steel member can be subjected to larger deformation during fabrication without fracture (steel member can be bend, hammered, sheared, and holes punched)</a:t>
            </a:r>
            <a:endParaRPr lang="en-US" sz="1400" dirty="0">
              <a:effectLst/>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341704899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1824318" y="351491"/>
            <a:ext cx="9144000" cy="5517921"/>
          </a:xfrm>
          <a:prstGeom prst="rect">
            <a:avLst/>
          </a:prstGeom>
        </p:spPr>
        <p:txBody>
          <a:bodyPr wrap="square">
            <a:spAutoFit/>
          </a:bodyPr>
          <a:lstStyle/>
          <a:p>
            <a:pPr algn="just">
              <a:lnSpc>
                <a:spcPts val="1580"/>
              </a:lnSpc>
              <a:spcAft>
                <a:spcPts val="0"/>
              </a:spcAft>
            </a:pPr>
            <a:r>
              <a:rPr lang="en-US" u="sng" dirty="0">
                <a:latin typeface="Times New Roman" panose="02020603050405020304" pitchFamily="18" charset="0"/>
                <a:ea typeface="Calibri" panose="020F0502020204030204" pitchFamily="34" charset="0"/>
                <a:cs typeface="Arial" panose="020B0604020202020204" pitchFamily="34" charset="0"/>
              </a:rPr>
              <a:t>Disadvantages of steel as a structural material:</a:t>
            </a:r>
            <a:endParaRPr lang="en-US" sz="1400" dirty="0">
              <a:latin typeface="Calibri" panose="020F0502020204030204" pitchFamily="34" charset="0"/>
              <a:ea typeface="Calibri" panose="020F0502020204030204" pitchFamily="34" charset="0"/>
              <a:cs typeface="Arial" panose="020B0604020202020204" pitchFamily="34" charset="0"/>
            </a:endParaRPr>
          </a:p>
          <a:p>
            <a:pPr algn="just">
              <a:lnSpc>
                <a:spcPts val="500"/>
              </a:lnSpc>
              <a:spcBef>
                <a:spcPts val="10"/>
              </a:spcBef>
              <a:spcAft>
                <a:spcPts val="0"/>
              </a:spcAft>
            </a:pPr>
            <a:r>
              <a:rPr lang="en-US" dirty="0">
                <a:latin typeface="Times New Roman" panose="02020603050405020304" pitchFamily="18" charset="0"/>
                <a:ea typeface="Calibri" panose="020F0502020204030204" pitchFamily="34" charset="0"/>
                <a:cs typeface="Arial" panose="020B0604020202020204" pitchFamily="34" charset="0"/>
              </a:rPr>
              <a:t> </a:t>
            </a:r>
            <a:endParaRPr lang="en-US" sz="1400" dirty="0">
              <a:latin typeface="Calibri" panose="020F0502020204030204" pitchFamily="34" charset="0"/>
              <a:ea typeface="Calibri" panose="020F0502020204030204" pitchFamily="34" charset="0"/>
              <a:cs typeface="Arial" panose="020B0604020202020204" pitchFamily="34" charset="0"/>
            </a:endParaRPr>
          </a:p>
          <a:p>
            <a:pPr algn="just">
              <a:lnSpc>
                <a:spcPts val="1000"/>
              </a:lnSpc>
              <a:spcAft>
                <a:spcPts val="0"/>
              </a:spcAft>
            </a:pPr>
            <a:r>
              <a:rPr lang="en-US" dirty="0">
                <a:latin typeface="Times New Roman" panose="02020603050405020304" pitchFamily="18" charset="0"/>
                <a:ea typeface="Calibri" panose="020F0502020204030204" pitchFamily="34" charset="0"/>
                <a:cs typeface="Arial" panose="020B0604020202020204" pitchFamily="34" charset="0"/>
              </a:rPr>
              <a:t> </a:t>
            </a:r>
            <a:endParaRPr lang="en-US" sz="1400" dirty="0">
              <a:latin typeface="Calibri" panose="020F0502020204030204" pitchFamily="34" charset="0"/>
              <a:ea typeface="Calibri" panose="020F0502020204030204" pitchFamily="34" charset="0"/>
              <a:cs typeface="Arial" panose="020B0604020202020204" pitchFamily="34" charset="0"/>
            </a:endParaRPr>
          </a:p>
          <a:p>
            <a:pPr algn="just">
              <a:lnSpc>
                <a:spcPct val="115000"/>
              </a:lnSpc>
              <a:spcBef>
                <a:spcPts val="120"/>
              </a:spcBef>
              <a:spcAft>
                <a:spcPts val="0"/>
              </a:spcAft>
            </a:pPr>
            <a:r>
              <a:rPr lang="en-US" spc="5" dirty="0">
                <a:latin typeface="Times New Roman" panose="02020603050405020304" pitchFamily="18" charset="0"/>
                <a:ea typeface="Calibri" panose="020F0502020204030204" pitchFamily="34" charset="0"/>
                <a:cs typeface="Arial" panose="020B0604020202020204" pitchFamily="34" charset="0"/>
              </a:rPr>
              <a:t>1</a:t>
            </a:r>
            <a:r>
              <a:rPr lang="en-US" dirty="0">
                <a:latin typeface="Times New Roman" panose="02020603050405020304" pitchFamily="18" charset="0"/>
                <a:ea typeface="Calibri" panose="020F0502020204030204" pitchFamily="34" charset="0"/>
                <a:cs typeface="Arial" panose="020B0604020202020204" pitchFamily="34" charset="0"/>
              </a:rPr>
              <a:t>. </a:t>
            </a:r>
            <a:r>
              <a:rPr lang="en-US" spc="40" dirty="0">
                <a:latin typeface="Times New Roman" panose="02020603050405020304" pitchFamily="18" charset="0"/>
                <a:ea typeface="Calibri" panose="020F0502020204030204" pitchFamily="34" charset="0"/>
                <a:cs typeface="Arial" panose="020B0604020202020204" pitchFamily="34" charset="0"/>
              </a:rPr>
              <a:t> </a:t>
            </a:r>
            <a:r>
              <a:rPr lang="en-US" spc="-5" dirty="0">
                <a:latin typeface="Times New Roman" panose="02020603050405020304" pitchFamily="18" charset="0"/>
                <a:ea typeface="Calibri" panose="020F0502020204030204" pitchFamily="34" charset="0"/>
                <a:cs typeface="Arial" panose="020B0604020202020204" pitchFamily="34" charset="0"/>
              </a:rPr>
              <a:t>Maintenance cost</a:t>
            </a:r>
            <a:endParaRPr lang="en-US" sz="1400" dirty="0">
              <a:latin typeface="Calibri" panose="020F0502020204030204" pitchFamily="34" charset="0"/>
              <a:ea typeface="Calibri" panose="020F0502020204030204" pitchFamily="34" charset="0"/>
              <a:cs typeface="Arial" panose="020B0604020202020204" pitchFamily="34" charset="0"/>
            </a:endParaRPr>
          </a:p>
          <a:p>
            <a:pPr algn="just">
              <a:lnSpc>
                <a:spcPts val="600"/>
              </a:lnSpc>
              <a:spcBef>
                <a:spcPts val="15"/>
              </a:spcBef>
              <a:spcAft>
                <a:spcPts val="0"/>
              </a:spcAft>
            </a:pPr>
            <a:r>
              <a:rPr lang="en-US" dirty="0">
                <a:latin typeface="Times New Roman" panose="02020603050405020304" pitchFamily="18" charset="0"/>
                <a:ea typeface="Calibri" panose="020F0502020204030204" pitchFamily="34" charset="0"/>
                <a:cs typeface="Arial" panose="020B0604020202020204" pitchFamily="34" charset="0"/>
              </a:rPr>
              <a:t> </a:t>
            </a:r>
            <a:endParaRPr lang="en-US" sz="1400" dirty="0">
              <a:latin typeface="Calibri" panose="020F0502020204030204" pitchFamily="34" charset="0"/>
              <a:ea typeface="Calibri" panose="020F0502020204030204" pitchFamily="34" charset="0"/>
              <a:cs typeface="Arial" panose="020B0604020202020204" pitchFamily="34" charset="0"/>
            </a:endParaRPr>
          </a:p>
          <a:p>
            <a:pPr algn="just">
              <a:lnSpc>
                <a:spcPts val="1000"/>
              </a:lnSpc>
              <a:spcAft>
                <a:spcPts val="0"/>
              </a:spcAft>
            </a:pPr>
            <a:r>
              <a:rPr lang="en-US" dirty="0">
                <a:latin typeface="Times New Roman" panose="02020603050405020304" pitchFamily="18" charset="0"/>
                <a:ea typeface="Calibri" panose="020F0502020204030204" pitchFamily="34" charset="0"/>
                <a:cs typeface="Arial" panose="020B0604020202020204" pitchFamily="34" charset="0"/>
              </a:rPr>
              <a:t> </a:t>
            </a:r>
            <a:endParaRPr lang="en-US" sz="1400" dirty="0">
              <a:latin typeface="Calibri" panose="020F0502020204030204" pitchFamily="34" charset="0"/>
              <a:ea typeface="Calibri" panose="020F0502020204030204" pitchFamily="34" charset="0"/>
              <a:cs typeface="Arial" panose="020B0604020202020204" pitchFamily="34" charset="0"/>
            </a:endParaRPr>
          </a:p>
          <a:p>
            <a:pPr marL="342900" lvl="0" indent="-342900" algn="just">
              <a:lnSpc>
                <a:spcPct val="115000"/>
              </a:lnSpc>
              <a:spcAft>
                <a:spcPts val="1000"/>
              </a:spcAft>
              <a:buFont typeface="Times New Roman" panose="02020603050405020304" pitchFamily="18" charset="0"/>
              <a:buChar char="-"/>
            </a:pPr>
            <a:r>
              <a:rPr lang="en-US" dirty="0">
                <a:latin typeface="Times New Roman" panose="02020603050405020304" pitchFamily="18" charset="0"/>
                <a:ea typeface="Calibri" panose="020F0502020204030204" pitchFamily="34" charset="0"/>
                <a:cs typeface="Arial" panose="020B0604020202020204" pitchFamily="34" charset="0"/>
              </a:rPr>
              <a:t>Steel structures are disposed to corrosion when exposed to air, water, and humidity. They must be painted periodically.</a:t>
            </a:r>
            <a:endParaRPr lang="en-US" sz="1400" dirty="0">
              <a:latin typeface="Calibri" panose="020F0502020204030204" pitchFamily="34" charset="0"/>
              <a:ea typeface="Calibri" panose="020F0502020204030204" pitchFamily="34" charset="0"/>
              <a:cs typeface="Arial" panose="020B0604020202020204" pitchFamily="34" charset="0"/>
            </a:endParaRPr>
          </a:p>
          <a:p>
            <a:pPr algn="just">
              <a:lnSpc>
                <a:spcPct val="115000"/>
              </a:lnSpc>
              <a:spcBef>
                <a:spcPts val="170"/>
              </a:spcBef>
              <a:spcAft>
                <a:spcPts val="0"/>
              </a:spcAft>
            </a:pPr>
            <a:r>
              <a:rPr lang="en-US" spc="5" dirty="0">
                <a:latin typeface="Times New Roman" panose="02020603050405020304" pitchFamily="18" charset="0"/>
                <a:ea typeface="Calibri" panose="020F0502020204030204" pitchFamily="34" charset="0"/>
                <a:cs typeface="Arial" panose="020B0604020202020204" pitchFamily="34" charset="0"/>
              </a:rPr>
              <a:t>2</a:t>
            </a:r>
            <a:r>
              <a:rPr lang="en-US" spc="-5" dirty="0">
                <a:latin typeface="Times New Roman" panose="02020603050405020304" pitchFamily="18" charset="0"/>
                <a:ea typeface="Calibri" panose="020F0502020204030204" pitchFamily="34" charset="0"/>
                <a:cs typeface="Arial" panose="020B0604020202020204" pitchFamily="34" charset="0"/>
              </a:rPr>
              <a:t>.  Fireproof cost</a:t>
            </a:r>
            <a:endParaRPr lang="en-US" sz="1400" dirty="0">
              <a:latin typeface="Calibri" panose="020F0502020204030204" pitchFamily="34" charset="0"/>
              <a:ea typeface="Calibri" panose="020F0502020204030204" pitchFamily="34" charset="0"/>
              <a:cs typeface="Arial" panose="020B0604020202020204" pitchFamily="34" charset="0"/>
            </a:endParaRPr>
          </a:p>
          <a:p>
            <a:pPr algn="just">
              <a:lnSpc>
                <a:spcPts val="600"/>
              </a:lnSpc>
              <a:spcAft>
                <a:spcPts val="0"/>
              </a:spcAft>
            </a:pPr>
            <a:r>
              <a:rPr lang="en-US" dirty="0">
                <a:latin typeface="Times New Roman" panose="02020603050405020304" pitchFamily="18" charset="0"/>
                <a:ea typeface="Calibri" panose="020F0502020204030204" pitchFamily="34" charset="0"/>
                <a:cs typeface="Arial" panose="020B0604020202020204" pitchFamily="34" charset="0"/>
              </a:rPr>
              <a:t> </a:t>
            </a:r>
            <a:endParaRPr lang="en-US" sz="1400" dirty="0">
              <a:latin typeface="Calibri" panose="020F0502020204030204" pitchFamily="34" charset="0"/>
              <a:ea typeface="Calibri" panose="020F0502020204030204" pitchFamily="34" charset="0"/>
              <a:cs typeface="Arial" panose="020B0604020202020204" pitchFamily="34" charset="0"/>
            </a:endParaRPr>
          </a:p>
          <a:p>
            <a:pPr algn="just">
              <a:lnSpc>
                <a:spcPts val="1000"/>
              </a:lnSpc>
              <a:spcAft>
                <a:spcPts val="0"/>
              </a:spcAft>
            </a:pPr>
            <a:r>
              <a:rPr lang="en-US" dirty="0">
                <a:latin typeface="Times New Roman" panose="02020603050405020304" pitchFamily="18" charset="0"/>
                <a:ea typeface="Calibri" panose="020F0502020204030204" pitchFamily="34" charset="0"/>
                <a:cs typeface="Arial" panose="020B0604020202020204" pitchFamily="34" charset="0"/>
              </a:rPr>
              <a:t> </a:t>
            </a:r>
            <a:endParaRPr lang="en-US" sz="1400" dirty="0">
              <a:latin typeface="Calibri" panose="020F0502020204030204" pitchFamily="34" charset="0"/>
              <a:ea typeface="Calibri" panose="020F0502020204030204" pitchFamily="34" charset="0"/>
              <a:cs typeface="Arial" panose="020B0604020202020204" pitchFamily="34" charset="0"/>
            </a:endParaRPr>
          </a:p>
          <a:p>
            <a:pPr marL="342900" lvl="0" indent="-342900" algn="just">
              <a:lnSpc>
                <a:spcPct val="115000"/>
              </a:lnSpc>
              <a:spcAft>
                <a:spcPts val="0"/>
              </a:spcAft>
              <a:buFont typeface="Times New Roman" panose="02020603050405020304" pitchFamily="18" charset="0"/>
              <a:buChar char="-"/>
            </a:pPr>
            <a:r>
              <a:rPr lang="en-US" dirty="0">
                <a:latin typeface="Times New Roman" panose="02020603050405020304" pitchFamily="18" charset="0"/>
                <a:ea typeface="Calibri" panose="020F0502020204030204" pitchFamily="34" charset="0"/>
                <a:cs typeface="Arial" panose="020B0604020202020204" pitchFamily="34" charset="0"/>
              </a:rPr>
              <a:t>The strength of steel members is reduced at high temperatures.</a:t>
            </a:r>
            <a:endParaRPr lang="en-US" sz="1400" dirty="0">
              <a:latin typeface="Calibri" panose="020F0502020204030204" pitchFamily="34" charset="0"/>
              <a:ea typeface="Calibri" panose="020F0502020204030204" pitchFamily="34" charset="0"/>
              <a:cs typeface="Arial" panose="020B0604020202020204" pitchFamily="34" charset="0"/>
            </a:endParaRPr>
          </a:p>
          <a:p>
            <a:pPr algn="just">
              <a:lnSpc>
                <a:spcPts val="600"/>
              </a:lnSpc>
              <a:spcBef>
                <a:spcPts val="15"/>
              </a:spcBef>
              <a:spcAft>
                <a:spcPts val="0"/>
              </a:spcAft>
            </a:pPr>
            <a:r>
              <a:rPr lang="en-US" dirty="0">
                <a:latin typeface="Times New Roman" panose="02020603050405020304" pitchFamily="18" charset="0"/>
                <a:ea typeface="Calibri" panose="020F0502020204030204" pitchFamily="34" charset="0"/>
                <a:cs typeface="Arial" panose="020B0604020202020204" pitchFamily="34" charset="0"/>
              </a:rPr>
              <a:t> </a:t>
            </a:r>
            <a:endParaRPr lang="en-US" sz="1400" dirty="0">
              <a:latin typeface="Calibri" panose="020F0502020204030204" pitchFamily="34" charset="0"/>
              <a:ea typeface="Calibri" panose="020F0502020204030204" pitchFamily="34" charset="0"/>
              <a:cs typeface="Arial" panose="020B0604020202020204" pitchFamily="34" charset="0"/>
            </a:endParaRPr>
          </a:p>
          <a:p>
            <a:pPr algn="just">
              <a:lnSpc>
                <a:spcPts val="1000"/>
              </a:lnSpc>
              <a:spcAft>
                <a:spcPts val="0"/>
              </a:spcAft>
            </a:pPr>
            <a:r>
              <a:rPr lang="en-US" dirty="0">
                <a:latin typeface="Times New Roman" panose="02020603050405020304" pitchFamily="18" charset="0"/>
                <a:ea typeface="Calibri" panose="020F0502020204030204" pitchFamily="34" charset="0"/>
                <a:cs typeface="Arial" panose="020B0604020202020204" pitchFamily="34" charset="0"/>
              </a:rPr>
              <a:t> </a:t>
            </a:r>
            <a:endParaRPr lang="en-US" sz="1400" dirty="0">
              <a:latin typeface="Calibri" panose="020F0502020204030204" pitchFamily="34" charset="0"/>
              <a:ea typeface="Calibri" panose="020F0502020204030204" pitchFamily="34" charset="0"/>
              <a:cs typeface="Arial" panose="020B0604020202020204" pitchFamily="34" charset="0"/>
            </a:endParaRPr>
          </a:p>
          <a:p>
            <a:pPr algn="just">
              <a:lnSpc>
                <a:spcPct val="115000"/>
              </a:lnSpc>
              <a:spcAft>
                <a:spcPts val="0"/>
              </a:spcAft>
            </a:pPr>
            <a:r>
              <a:rPr lang="en-US" spc="5" dirty="0">
                <a:latin typeface="Times New Roman" panose="02020603050405020304" pitchFamily="18" charset="0"/>
                <a:ea typeface="Calibri" panose="020F0502020204030204" pitchFamily="34" charset="0"/>
                <a:cs typeface="Arial" panose="020B0604020202020204" pitchFamily="34" charset="0"/>
              </a:rPr>
              <a:t>3</a:t>
            </a:r>
            <a:r>
              <a:rPr lang="en-US" dirty="0">
                <a:latin typeface="Times New Roman" panose="02020603050405020304" pitchFamily="18" charset="0"/>
                <a:ea typeface="Calibri" panose="020F0502020204030204" pitchFamily="34" charset="0"/>
                <a:cs typeface="Arial" panose="020B0604020202020204" pitchFamily="34" charset="0"/>
              </a:rPr>
              <a:t>. </a:t>
            </a:r>
            <a:r>
              <a:rPr lang="en-US" spc="40" dirty="0">
                <a:latin typeface="Times New Roman" panose="02020603050405020304" pitchFamily="18" charset="0"/>
                <a:ea typeface="Calibri" panose="020F0502020204030204" pitchFamily="34" charset="0"/>
                <a:cs typeface="Arial" panose="020B0604020202020204" pitchFamily="34" charset="0"/>
              </a:rPr>
              <a:t> </a:t>
            </a:r>
            <a:r>
              <a:rPr lang="en-US" spc="-5" dirty="0">
                <a:latin typeface="Times New Roman" panose="02020603050405020304" pitchFamily="18" charset="0"/>
                <a:ea typeface="Calibri" panose="020F0502020204030204" pitchFamily="34" charset="0"/>
                <a:cs typeface="Arial" panose="020B0604020202020204" pitchFamily="34" charset="0"/>
              </a:rPr>
              <a:t>Buckling</a:t>
            </a:r>
            <a:endParaRPr lang="en-US" sz="1400" dirty="0">
              <a:latin typeface="Calibri" panose="020F0502020204030204" pitchFamily="34" charset="0"/>
              <a:ea typeface="Calibri" panose="020F0502020204030204" pitchFamily="34" charset="0"/>
              <a:cs typeface="Arial" panose="020B0604020202020204" pitchFamily="34" charset="0"/>
            </a:endParaRPr>
          </a:p>
          <a:p>
            <a:pPr algn="just">
              <a:lnSpc>
                <a:spcPts val="600"/>
              </a:lnSpc>
              <a:spcAft>
                <a:spcPts val="0"/>
              </a:spcAft>
            </a:pPr>
            <a:r>
              <a:rPr lang="en-US" dirty="0">
                <a:latin typeface="Times New Roman" panose="02020603050405020304" pitchFamily="18" charset="0"/>
                <a:ea typeface="Calibri" panose="020F0502020204030204" pitchFamily="34" charset="0"/>
                <a:cs typeface="Arial" panose="020B0604020202020204" pitchFamily="34" charset="0"/>
              </a:rPr>
              <a:t> </a:t>
            </a:r>
            <a:endParaRPr lang="en-US" sz="1400" dirty="0">
              <a:latin typeface="Calibri" panose="020F0502020204030204" pitchFamily="34" charset="0"/>
              <a:ea typeface="Calibri" panose="020F0502020204030204" pitchFamily="34" charset="0"/>
              <a:cs typeface="Arial" panose="020B0604020202020204" pitchFamily="34" charset="0"/>
            </a:endParaRPr>
          </a:p>
          <a:p>
            <a:pPr algn="just">
              <a:lnSpc>
                <a:spcPts val="1000"/>
              </a:lnSpc>
              <a:spcAft>
                <a:spcPts val="0"/>
              </a:spcAft>
            </a:pPr>
            <a:r>
              <a:rPr lang="en-US" dirty="0">
                <a:latin typeface="Times New Roman" panose="02020603050405020304" pitchFamily="18" charset="0"/>
                <a:ea typeface="Calibri" panose="020F0502020204030204" pitchFamily="34" charset="0"/>
                <a:cs typeface="Arial" panose="020B0604020202020204" pitchFamily="34" charset="0"/>
              </a:rPr>
              <a:t> </a:t>
            </a:r>
            <a:endParaRPr lang="en-US" sz="1400" dirty="0">
              <a:latin typeface="Calibri" panose="020F0502020204030204" pitchFamily="34" charset="0"/>
              <a:ea typeface="Calibri" panose="020F0502020204030204" pitchFamily="34" charset="0"/>
              <a:cs typeface="Arial" panose="020B0604020202020204" pitchFamily="34" charset="0"/>
            </a:endParaRPr>
          </a:p>
          <a:p>
            <a:pPr marL="342900" lvl="0" indent="-342900" algn="just">
              <a:lnSpc>
                <a:spcPct val="115000"/>
              </a:lnSpc>
              <a:spcAft>
                <a:spcPts val="0"/>
              </a:spcAft>
              <a:buFont typeface="Times New Roman" panose="02020603050405020304" pitchFamily="18" charset="0"/>
              <a:buChar char="-"/>
            </a:pPr>
            <a:r>
              <a:rPr lang="en-US" dirty="0">
                <a:latin typeface="Times New Roman" panose="02020603050405020304" pitchFamily="18" charset="0"/>
                <a:ea typeface="Calibri" panose="020F0502020204030204" pitchFamily="34" charset="0"/>
                <a:cs typeface="Arial" panose="020B0604020202020204" pitchFamily="34" charset="0"/>
              </a:rPr>
              <a:t>For  most  structures  the  use  of  steel  columns  is  very  economical because of their high strength to weight ratio. However, as the length and the slenderness of a compression member is increased its danger of buckling increases.</a:t>
            </a:r>
            <a:endParaRPr lang="en-US" sz="1400" dirty="0">
              <a:latin typeface="Calibri" panose="020F0502020204030204" pitchFamily="34" charset="0"/>
              <a:ea typeface="Calibri" panose="020F0502020204030204" pitchFamily="34" charset="0"/>
              <a:cs typeface="Arial" panose="020B0604020202020204" pitchFamily="34" charset="0"/>
            </a:endParaRPr>
          </a:p>
          <a:p>
            <a:pPr algn="just">
              <a:lnSpc>
                <a:spcPct val="115000"/>
              </a:lnSpc>
              <a:spcBef>
                <a:spcPts val="85"/>
              </a:spcBef>
              <a:spcAft>
                <a:spcPts val="0"/>
              </a:spcAft>
            </a:pPr>
            <a:r>
              <a:rPr lang="en-US" spc="-5" dirty="0">
                <a:latin typeface="Times New Roman" panose="02020603050405020304" pitchFamily="18" charset="0"/>
                <a:ea typeface="Calibri" panose="020F0502020204030204" pitchFamily="34" charset="0"/>
                <a:cs typeface="Arial" panose="020B0604020202020204" pitchFamily="34" charset="0"/>
              </a:rPr>
              <a:t>4.  Fatigue</a:t>
            </a:r>
            <a:endParaRPr lang="en-US" sz="1400" dirty="0">
              <a:latin typeface="Calibri" panose="020F0502020204030204" pitchFamily="34" charset="0"/>
              <a:ea typeface="Calibri" panose="020F0502020204030204" pitchFamily="34" charset="0"/>
              <a:cs typeface="Arial" panose="020B0604020202020204" pitchFamily="34" charset="0"/>
            </a:endParaRPr>
          </a:p>
          <a:p>
            <a:pPr algn="just">
              <a:lnSpc>
                <a:spcPts val="600"/>
              </a:lnSpc>
              <a:spcBef>
                <a:spcPts val="15"/>
              </a:spcBef>
              <a:spcAft>
                <a:spcPts val="0"/>
              </a:spcAft>
            </a:pPr>
            <a:r>
              <a:rPr lang="en-US" dirty="0">
                <a:latin typeface="Times New Roman" panose="02020603050405020304" pitchFamily="18" charset="0"/>
                <a:ea typeface="Calibri" panose="020F0502020204030204" pitchFamily="34" charset="0"/>
                <a:cs typeface="Arial" panose="020B0604020202020204" pitchFamily="34" charset="0"/>
              </a:rPr>
              <a:t> </a:t>
            </a:r>
            <a:endParaRPr lang="en-US" sz="1400" dirty="0">
              <a:latin typeface="Calibri" panose="020F0502020204030204" pitchFamily="34" charset="0"/>
              <a:ea typeface="Calibri" panose="020F0502020204030204" pitchFamily="34" charset="0"/>
              <a:cs typeface="Arial" panose="020B0604020202020204" pitchFamily="34" charset="0"/>
            </a:endParaRPr>
          </a:p>
          <a:p>
            <a:pPr algn="just">
              <a:lnSpc>
                <a:spcPts val="1000"/>
              </a:lnSpc>
              <a:spcAft>
                <a:spcPts val="0"/>
              </a:spcAft>
            </a:pPr>
            <a:r>
              <a:rPr lang="en-US" dirty="0">
                <a:latin typeface="Times New Roman" panose="02020603050405020304" pitchFamily="18" charset="0"/>
                <a:ea typeface="Calibri" panose="020F0502020204030204" pitchFamily="34" charset="0"/>
                <a:cs typeface="Arial" panose="020B0604020202020204" pitchFamily="34" charset="0"/>
              </a:rPr>
              <a:t> </a:t>
            </a:r>
            <a:endParaRPr lang="en-US" sz="1400" dirty="0">
              <a:latin typeface="Calibri" panose="020F0502020204030204" pitchFamily="34" charset="0"/>
              <a:ea typeface="Calibri" panose="020F0502020204030204" pitchFamily="34" charset="0"/>
              <a:cs typeface="Arial" panose="020B0604020202020204" pitchFamily="34" charset="0"/>
            </a:endParaRPr>
          </a:p>
          <a:p>
            <a:pPr marL="342900" lvl="0" indent="-342900" algn="just">
              <a:lnSpc>
                <a:spcPct val="115000"/>
              </a:lnSpc>
              <a:spcAft>
                <a:spcPts val="0"/>
              </a:spcAft>
              <a:buFont typeface="Times New Roman" panose="02020603050405020304" pitchFamily="18" charset="0"/>
              <a:buChar char="-"/>
            </a:pPr>
            <a:r>
              <a:rPr lang="en-US" dirty="0">
                <a:latin typeface="Times New Roman" panose="02020603050405020304" pitchFamily="18" charset="0"/>
                <a:ea typeface="Calibri" panose="020F0502020204030204" pitchFamily="34" charset="0"/>
                <a:cs typeface="Arial" panose="020B0604020202020204" pitchFamily="34" charset="0"/>
              </a:rPr>
              <a:t>The strength of structural steel member can be reduced if this member is subjected to cyclic loading.</a:t>
            </a:r>
            <a:endParaRPr lang="en-US" sz="1400" dirty="0">
              <a:effectLst/>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71101286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748216" y="198955"/>
            <a:ext cx="9538447" cy="3130088"/>
          </a:xfrm>
          <a:prstGeom prst="rect">
            <a:avLst/>
          </a:prstGeom>
        </p:spPr>
        <p:txBody>
          <a:bodyPr wrap="square">
            <a:spAutoFit/>
          </a:bodyPr>
          <a:lstStyle/>
          <a:p>
            <a:pPr algn="just">
              <a:lnSpc>
                <a:spcPts val="1580"/>
              </a:lnSpc>
              <a:spcAft>
                <a:spcPts val="0"/>
              </a:spcAft>
            </a:pPr>
            <a:r>
              <a:rPr lang="en-US" u="sng" dirty="0">
                <a:latin typeface="Times New Roman" panose="02020603050405020304" pitchFamily="18" charset="0"/>
                <a:ea typeface="Calibri" panose="020F0502020204030204" pitchFamily="34" charset="0"/>
                <a:cs typeface="Arial" panose="020B0604020202020204" pitchFamily="34" charset="0"/>
              </a:rPr>
              <a:t>Some types of steel structures:</a:t>
            </a:r>
            <a:endParaRPr lang="en-US" sz="1400" dirty="0">
              <a:latin typeface="Calibri" panose="020F0502020204030204" pitchFamily="34" charset="0"/>
              <a:ea typeface="Calibri" panose="020F0502020204030204" pitchFamily="34" charset="0"/>
              <a:cs typeface="Arial" panose="020B0604020202020204" pitchFamily="34" charset="0"/>
            </a:endParaRPr>
          </a:p>
          <a:p>
            <a:pPr>
              <a:lnSpc>
                <a:spcPts val="500"/>
              </a:lnSpc>
              <a:spcBef>
                <a:spcPts val="10"/>
              </a:spcBef>
              <a:spcAft>
                <a:spcPts val="0"/>
              </a:spcAft>
            </a:pPr>
            <a:r>
              <a:rPr lang="en-US" sz="700" dirty="0">
                <a:latin typeface="Times New Roman" panose="02020603050405020304" pitchFamily="18" charset="0"/>
                <a:ea typeface="Calibri" panose="020F0502020204030204" pitchFamily="34" charset="0"/>
                <a:cs typeface="Arial" panose="020B0604020202020204" pitchFamily="34" charset="0"/>
              </a:rPr>
              <a:t> </a:t>
            </a:r>
            <a:endParaRPr lang="en-US" sz="1400" dirty="0">
              <a:latin typeface="Calibri" panose="020F0502020204030204" pitchFamily="34" charset="0"/>
              <a:ea typeface="Calibri" panose="020F0502020204030204" pitchFamily="34" charset="0"/>
              <a:cs typeface="Arial" panose="020B0604020202020204" pitchFamily="34" charset="0"/>
            </a:endParaRPr>
          </a:p>
          <a:p>
            <a:pPr>
              <a:lnSpc>
                <a:spcPts val="1000"/>
              </a:lnSpc>
              <a:spcAft>
                <a:spcPts val="0"/>
              </a:spcAft>
            </a:pPr>
            <a:r>
              <a:rPr lang="en-US" sz="1100" dirty="0">
                <a:latin typeface="Times New Roman" panose="02020603050405020304" pitchFamily="18" charset="0"/>
                <a:ea typeface="Calibri" panose="020F0502020204030204" pitchFamily="34" charset="0"/>
                <a:cs typeface="Arial" panose="020B0604020202020204" pitchFamily="34" charset="0"/>
              </a:rPr>
              <a:t> </a:t>
            </a:r>
            <a:endParaRPr lang="en-US" sz="1400" dirty="0">
              <a:latin typeface="Calibri" panose="020F0502020204030204" pitchFamily="34" charset="0"/>
              <a:ea typeface="Calibri" panose="020F0502020204030204" pitchFamily="34" charset="0"/>
              <a:cs typeface="Arial" panose="020B0604020202020204" pitchFamily="34" charset="0"/>
            </a:endParaRPr>
          </a:p>
          <a:p>
            <a:pPr algn="just">
              <a:lnSpc>
                <a:spcPct val="115000"/>
              </a:lnSpc>
              <a:spcBef>
                <a:spcPts val="120"/>
              </a:spcBef>
              <a:spcAft>
                <a:spcPts val="0"/>
              </a:spcAft>
            </a:pPr>
            <a:r>
              <a:rPr lang="en-US" dirty="0">
                <a:latin typeface="Times New Roman" panose="02020603050405020304" pitchFamily="18" charset="0"/>
                <a:ea typeface="Calibri" panose="020F0502020204030204" pitchFamily="34" charset="0"/>
                <a:cs typeface="Arial" panose="020B0604020202020204" pitchFamily="34" charset="0"/>
              </a:rPr>
              <a:t>S</a:t>
            </a:r>
            <a:r>
              <a:rPr lang="en-US" spc="5" dirty="0">
                <a:latin typeface="Times New Roman" panose="02020603050405020304" pitchFamily="18" charset="0"/>
                <a:ea typeface="Calibri" panose="020F0502020204030204" pitchFamily="34" charset="0"/>
                <a:cs typeface="Arial" panose="020B0604020202020204" pitchFamily="34" charset="0"/>
              </a:rPr>
              <a:t>t</a:t>
            </a:r>
            <a:r>
              <a:rPr lang="en-US" dirty="0">
                <a:latin typeface="Times New Roman" panose="02020603050405020304" pitchFamily="18" charset="0"/>
                <a:ea typeface="Calibri" panose="020F0502020204030204" pitchFamily="34" charset="0"/>
                <a:cs typeface="Arial" panose="020B0604020202020204" pitchFamily="34" charset="0"/>
              </a:rPr>
              <a:t>e</a:t>
            </a:r>
            <a:r>
              <a:rPr lang="en-US" spc="-10" dirty="0">
                <a:latin typeface="Times New Roman" panose="02020603050405020304" pitchFamily="18" charset="0"/>
                <a:ea typeface="Calibri" panose="020F0502020204030204" pitchFamily="34" charset="0"/>
                <a:cs typeface="Arial" panose="020B0604020202020204" pitchFamily="34" charset="0"/>
              </a:rPr>
              <a:t>e</a:t>
            </a:r>
            <a:r>
              <a:rPr lang="en-US" dirty="0">
                <a:latin typeface="Times New Roman" panose="02020603050405020304" pitchFamily="18" charset="0"/>
                <a:ea typeface="Calibri" panose="020F0502020204030204" pitchFamily="34" charset="0"/>
                <a:cs typeface="Arial" panose="020B0604020202020204" pitchFamily="34" charset="0"/>
              </a:rPr>
              <a:t>l</a:t>
            </a:r>
            <a:r>
              <a:rPr lang="en-US" spc="5" dirty="0">
                <a:latin typeface="Times New Roman" panose="02020603050405020304" pitchFamily="18" charset="0"/>
                <a:ea typeface="Calibri" panose="020F0502020204030204" pitchFamily="34" charset="0"/>
                <a:cs typeface="Arial" panose="020B0604020202020204" pitchFamily="34" charset="0"/>
              </a:rPr>
              <a:t> </a:t>
            </a:r>
            <a:r>
              <a:rPr lang="en-US" spc="-10" dirty="0">
                <a:latin typeface="Times New Roman" panose="02020603050405020304" pitchFamily="18" charset="0"/>
                <a:ea typeface="Calibri" panose="020F0502020204030204" pitchFamily="34" charset="0"/>
                <a:cs typeface="Arial" panose="020B0604020202020204" pitchFamily="34" charset="0"/>
              </a:rPr>
              <a:t>s</a:t>
            </a:r>
            <a:r>
              <a:rPr lang="en-US" spc="5" dirty="0">
                <a:latin typeface="Times New Roman" panose="02020603050405020304" pitchFamily="18" charset="0"/>
                <a:ea typeface="Calibri" panose="020F0502020204030204" pitchFamily="34" charset="0"/>
                <a:cs typeface="Arial" panose="020B0604020202020204" pitchFamily="34" charset="0"/>
              </a:rPr>
              <a:t>t</a:t>
            </a:r>
            <a:r>
              <a:rPr lang="en-US" spc="-10" dirty="0">
                <a:latin typeface="Times New Roman" panose="02020603050405020304" pitchFamily="18" charset="0"/>
                <a:ea typeface="Calibri" panose="020F0502020204030204" pitchFamily="34" charset="0"/>
                <a:cs typeface="Arial" panose="020B0604020202020204" pitchFamily="34" charset="0"/>
              </a:rPr>
              <a:t>r</a:t>
            </a:r>
            <a:r>
              <a:rPr lang="en-US" spc="5" dirty="0">
                <a:latin typeface="Times New Roman" panose="02020603050405020304" pitchFamily="18" charset="0"/>
                <a:ea typeface="Calibri" panose="020F0502020204030204" pitchFamily="34" charset="0"/>
                <a:cs typeface="Arial" panose="020B0604020202020204" pitchFamily="34" charset="0"/>
              </a:rPr>
              <a:t>u</a:t>
            </a:r>
            <a:r>
              <a:rPr lang="en-US" dirty="0">
                <a:latin typeface="Times New Roman" panose="02020603050405020304" pitchFamily="18" charset="0"/>
                <a:ea typeface="Calibri" panose="020F0502020204030204" pitchFamily="34" charset="0"/>
                <a:cs typeface="Arial" panose="020B0604020202020204" pitchFamily="34" charset="0"/>
              </a:rPr>
              <a:t>c</a:t>
            </a:r>
            <a:r>
              <a:rPr lang="en-US" spc="-5" dirty="0">
                <a:latin typeface="Times New Roman" panose="02020603050405020304" pitchFamily="18" charset="0"/>
                <a:ea typeface="Calibri" panose="020F0502020204030204" pitchFamily="34" charset="0"/>
                <a:cs typeface="Arial" panose="020B0604020202020204" pitchFamily="34" charset="0"/>
              </a:rPr>
              <a:t>t</a:t>
            </a:r>
            <a:r>
              <a:rPr lang="en-US" spc="5" dirty="0">
                <a:latin typeface="Times New Roman" panose="02020603050405020304" pitchFamily="18" charset="0"/>
                <a:ea typeface="Calibri" panose="020F0502020204030204" pitchFamily="34" charset="0"/>
                <a:cs typeface="Arial" panose="020B0604020202020204" pitchFamily="34" charset="0"/>
              </a:rPr>
              <a:t>u</a:t>
            </a:r>
            <a:r>
              <a:rPr lang="en-US" dirty="0">
                <a:latin typeface="Times New Roman" panose="02020603050405020304" pitchFamily="18" charset="0"/>
                <a:ea typeface="Calibri" panose="020F0502020204030204" pitchFamily="34" charset="0"/>
                <a:cs typeface="Arial" panose="020B0604020202020204" pitchFamily="34" charset="0"/>
              </a:rPr>
              <a:t>r</a:t>
            </a:r>
            <a:r>
              <a:rPr lang="en-US" spc="-10" dirty="0">
                <a:latin typeface="Times New Roman" panose="02020603050405020304" pitchFamily="18" charset="0"/>
                <a:ea typeface="Calibri" panose="020F0502020204030204" pitchFamily="34" charset="0"/>
                <a:cs typeface="Arial" panose="020B0604020202020204" pitchFamily="34" charset="0"/>
              </a:rPr>
              <a:t>e</a:t>
            </a:r>
            <a:r>
              <a:rPr lang="en-US" dirty="0">
                <a:latin typeface="Times New Roman" panose="02020603050405020304" pitchFamily="18" charset="0"/>
                <a:ea typeface="Calibri" panose="020F0502020204030204" pitchFamily="34" charset="0"/>
                <a:cs typeface="Arial" panose="020B0604020202020204" pitchFamily="34" charset="0"/>
              </a:rPr>
              <a:t>s</a:t>
            </a:r>
            <a:r>
              <a:rPr lang="en-US" spc="5" dirty="0">
                <a:latin typeface="Times New Roman" panose="02020603050405020304" pitchFamily="18" charset="0"/>
                <a:ea typeface="Calibri" panose="020F0502020204030204" pitchFamily="34" charset="0"/>
                <a:cs typeface="Arial" panose="020B0604020202020204" pitchFamily="34" charset="0"/>
              </a:rPr>
              <a:t> </a:t>
            </a:r>
            <a:r>
              <a:rPr lang="en-US" dirty="0">
                <a:latin typeface="Times New Roman" panose="02020603050405020304" pitchFamily="18" charset="0"/>
                <a:ea typeface="Calibri" panose="020F0502020204030204" pitchFamily="34" charset="0"/>
                <a:cs typeface="Arial" panose="020B0604020202020204" pitchFamily="34" charset="0"/>
              </a:rPr>
              <a:t>c</a:t>
            </a:r>
            <a:r>
              <a:rPr lang="en-US" spc="-15" dirty="0">
                <a:latin typeface="Times New Roman" panose="02020603050405020304" pitchFamily="18" charset="0"/>
                <a:ea typeface="Calibri" panose="020F0502020204030204" pitchFamily="34" charset="0"/>
                <a:cs typeface="Arial" panose="020B0604020202020204" pitchFamily="34" charset="0"/>
              </a:rPr>
              <a:t>a</a:t>
            </a:r>
            <a:r>
              <a:rPr lang="en-US" dirty="0">
                <a:latin typeface="Times New Roman" panose="02020603050405020304" pitchFamily="18" charset="0"/>
                <a:ea typeface="Calibri" panose="020F0502020204030204" pitchFamily="34" charset="0"/>
                <a:cs typeface="Arial" panose="020B0604020202020204" pitchFamily="34" charset="0"/>
              </a:rPr>
              <a:t>n</a:t>
            </a:r>
            <a:r>
              <a:rPr lang="en-US" spc="5" dirty="0">
                <a:latin typeface="Times New Roman" panose="02020603050405020304" pitchFamily="18" charset="0"/>
                <a:ea typeface="Calibri" panose="020F0502020204030204" pitchFamily="34" charset="0"/>
                <a:cs typeface="Arial" panose="020B0604020202020204" pitchFamily="34" charset="0"/>
              </a:rPr>
              <a:t> </a:t>
            </a:r>
            <a:r>
              <a:rPr lang="en-US" spc="-10" dirty="0">
                <a:latin typeface="Times New Roman" panose="02020603050405020304" pitchFamily="18" charset="0"/>
                <a:ea typeface="Calibri" panose="020F0502020204030204" pitchFamily="34" charset="0"/>
                <a:cs typeface="Arial" panose="020B0604020202020204" pitchFamily="34" charset="0"/>
              </a:rPr>
              <a:t>b</a:t>
            </a:r>
            <a:r>
              <a:rPr lang="en-US" dirty="0">
                <a:latin typeface="Times New Roman" panose="02020603050405020304" pitchFamily="18" charset="0"/>
                <a:ea typeface="Calibri" panose="020F0502020204030204" pitchFamily="34" charset="0"/>
                <a:cs typeface="Arial" panose="020B0604020202020204" pitchFamily="34" charset="0"/>
              </a:rPr>
              <a:t>e di</a:t>
            </a:r>
            <a:r>
              <a:rPr lang="en-US" spc="-10" dirty="0">
                <a:latin typeface="Times New Roman" panose="02020603050405020304" pitchFamily="18" charset="0"/>
                <a:ea typeface="Calibri" panose="020F0502020204030204" pitchFamily="34" charset="0"/>
                <a:cs typeface="Arial" panose="020B0604020202020204" pitchFamily="34" charset="0"/>
              </a:rPr>
              <a:t>v</a:t>
            </a:r>
            <a:r>
              <a:rPr lang="en-US" spc="5" dirty="0">
                <a:latin typeface="Times New Roman" panose="02020603050405020304" pitchFamily="18" charset="0"/>
                <a:ea typeface="Calibri" panose="020F0502020204030204" pitchFamily="34" charset="0"/>
                <a:cs typeface="Arial" panose="020B0604020202020204" pitchFamily="34" charset="0"/>
              </a:rPr>
              <a:t>id</a:t>
            </a:r>
            <a:r>
              <a:rPr lang="en-US" spc="-10" dirty="0">
                <a:latin typeface="Times New Roman" panose="02020603050405020304" pitchFamily="18" charset="0"/>
                <a:ea typeface="Calibri" panose="020F0502020204030204" pitchFamily="34" charset="0"/>
                <a:cs typeface="Arial" panose="020B0604020202020204" pitchFamily="34" charset="0"/>
              </a:rPr>
              <a:t>e</a:t>
            </a:r>
            <a:r>
              <a:rPr lang="en-US" dirty="0">
                <a:latin typeface="Times New Roman" panose="02020603050405020304" pitchFamily="18" charset="0"/>
                <a:ea typeface="Calibri" panose="020F0502020204030204" pitchFamily="34" charset="0"/>
                <a:cs typeface="Arial" panose="020B0604020202020204" pitchFamily="34" charset="0"/>
              </a:rPr>
              <a:t>d</a:t>
            </a:r>
            <a:r>
              <a:rPr lang="en-US" spc="5" dirty="0">
                <a:latin typeface="Times New Roman" panose="02020603050405020304" pitchFamily="18" charset="0"/>
                <a:ea typeface="Calibri" panose="020F0502020204030204" pitchFamily="34" charset="0"/>
                <a:cs typeface="Arial" panose="020B0604020202020204" pitchFamily="34" charset="0"/>
              </a:rPr>
              <a:t> </a:t>
            </a:r>
            <a:r>
              <a:rPr lang="en-US" spc="-10" dirty="0">
                <a:latin typeface="Times New Roman" panose="02020603050405020304" pitchFamily="18" charset="0"/>
                <a:ea typeface="Calibri" panose="020F0502020204030204" pitchFamily="34" charset="0"/>
                <a:cs typeface="Arial" panose="020B0604020202020204" pitchFamily="34" charset="0"/>
              </a:rPr>
              <a:t>i</a:t>
            </a:r>
            <a:r>
              <a:rPr lang="en-US" spc="-5" dirty="0">
                <a:latin typeface="Times New Roman" panose="02020603050405020304" pitchFamily="18" charset="0"/>
                <a:ea typeface="Calibri" panose="020F0502020204030204" pitchFamily="34" charset="0"/>
                <a:cs typeface="Arial" panose="020B0604020202020204" pitchFamily="34" charset="0"/>
              </a:rPr>
              <a:t>n</a:t>
            </a:r>
            <a:r>
              <a:rPr lang="en-US" spc="5" dirty="0">
                <a:latin typeface="Times New Roman" panose="02020603050405020304" pitchFamily="18" charset="0"/>
                <a:ea typeface="Calibri" panose="020F0502020204030204" pitchFamily="34" charset="0"/>
                <a:cs typeface="Arial" panose="020B0604020202020204" pitchFamily="34" charset="0"/>
              </a:rPr>
              <a:t>t</a:t>
            </a:r>
            <a:r>
              <a:rPr lang="en-US" dirty="0">
                <a:latin typeface="Times New Roman" panose="02020603050405020304" pitchFamily="18" charset="0"/>
                <a:ea typeface="Calibri" panose="020F0502020204030204" pitchFamily="34" charset="0"/>
                <a:cs typeface="Arial" panose="020B0604020202020204" pitchFamily="34" charset="0"/>
              </a:rPr>
              <a:t>o</a:t>
            </a:r>
            <a:r>
              <a:rPr lang="en-US" spc="-10" dirty="0">
                <a:latin typeface="Times New Roman" panose="02020603050405020304" pitchFamily="18" charset="0"/>
                <a:ea typeface="Calibri" panose="020F0502020204030204" pitchFamily="34" charset="0"/>
                <a:cs typeface="Arial" panose="020B0604020202020204" pitchFamily="34" charset="0"/>
              </a:rPr>
              <a:t> </a:t>
            </a:r>
            <a:r>
              <a:rPr lang="en-US" spc="5" dirty="0">
                <a:latin typeface="Times New Roman" panose="02020603050405020304" pitchFamily="18" charset="0"/>
                <a:ea typeface="Calibri" panose="020F0502020204030204" pitchFamily="34" charset="0"/>
                <a:cs typeface="Arial" panose="020B0604020202020204" pitchFamily="34" charset="0"/>
              </a:rPr>
              <a:t>t</a:t>
            </a:r>
            <a:r>
              <a:rPr lang="en-US" spc="-5" dirty="0">
                <a:latin typeface="Times New Roman" panose="02020603050405020304" pitchFamily="18" charset="0"/>
                <a:ea typeface="Calibri" panose="020F0502020204030204" pitchFamily="34" charset="0"/>
                <a:cs typeface="Arial" panose="020B0604020202020204" pitchFamily="34" charset="0"/>
              </a:rPr>
              <a:t>h</a:t>
            </a:r>
            <a:r>
              <a:rPr lang="en-US" dirty="0">
                <a:latin typeface="Times New Roman" panose="02020603050405020304" pitchFamily="18" charset="0"/>
                <a:ea typeface="Calibri" panose="020F0502020204030204" pitchFamily="34" charset="0"/>
                <a:cs typeface="Arial" panose="020B0604020202020204" pitchFamily="34" charset="0"/>
              </a:rPr>
              <a:t>ree</a:t>
            </a:r>
            <a:r>
              <a:rPr lang="en-US" spc="-10" dirty="0">
                <a:latin typeface="Times New Roman" panose="02020603050405020304" pitchFamily="18" charset="0"/>
                <a:ea typeface="Calibri" panose="020F0502020204030204" pitchFamily="34" charset="0"/>
                <a:cs typeface="Arial" panose="020B0604020202020204" pitchFamily="34" charset="0"/>
              </a:rPr>
              <a:t> </a:t>
            </a:r>
            <a:r>
              <a:rPr lang="en-US" spc="-5" dirty="0">
                <a:latin typeface="Times New Roman" panose="02020603050405020304" pitchFamily="18" charset="0"/>
                <a:ea typeface="Calibri" panose="020F0502020204030204" pitchFamily="34" charset="0"/>
                <a:cs typeface="Arial" panose="020B0604020202020204" pitchFamily="34" charset="0"/>
              </a:rPr>
              <a:t>g</a:t>
            </a:r>
            <a:r>
              <a:rPr lang="en-US" dirty="0">
                <a:latin typeface="Times New Roman" panose="02020603050405020304" pitchFamily="18" charset="0"/>
                <a:ea typeface="Calibri" panose="020F0502020204030204" pitchFamily="34" charset="0"/>
                <a:cs typeface="Arial" panose="020B0604020202020204" pitchFamily="34" charset="0"/>
              </a:rPr>
              <a:t>e</a:t>
            </a:r>
            <a:r>
              <a:rPr lang="en-US" spc="5" dirty="0">
                <a:latin typeface="Times New Roman" panose="02020603050405020304" pitchFamily="18" charset="0"/>
                <a:ea typeface="Calibri" panose="020F0502020204030204" pitchFamily="34" charset="0"/>
                <a:cs typeface="Arial" panose="020B0604020202020204" pitchFamily="34" charset="0"/>
              </a:rPr>
              <a:t>n</a:t>
            </a:r>
            <a:r>
              <a:rPr lang="en-US" dirty="0">
                <a:latin typeface="Times New Roman" panose="02020603050405020304" pitchFamily="18" charset="0"/>
                <a:ea typeface="Calibri" panose="020F0502020204030204" pitchFamily="34" charset="0"/>
                <a:cs typeface="Arial" panose="020B0604020202020204" pitchFamily="34" charset="0"/>
              </a:rPr>
              <a:t>er</a:t>
            </a:r>
            <a:r>
              <a:rPr lang="en-US" spc="-10" dirty="0">
                <a:latin typeface="Times New Roman" panose="02020603050405020304" pitchFamily="18" charset="0"/>
                <a:ea typeface="Calibri" panose="020F0502020204030204" pitchFamily="34" charset="0"/>
                <a:cs typeface="Arial" panose="020B0604020202020204" pitchFamily="34" charset="0"/>
              </a:rPr>
              <a:t>a</a:t>
            </a:r>
            <a:r>
              <a:rPr lang="en-US" dirty="0">
                <a:latin typeface="Times New Roman" panose="02020603050405020304" pitchFamily="18" charset="0"/>
                <a:ea typeface="Calibri" panose="020F0502020204030204" pitchFamily="34" charset="0"/>
                <a:cs typeface="Arial" panose="020B0604020202020204" pitchFamily="34" charset="0"/>
              </a:rPr>
              <a:t>l</a:t>
            </a:r>
            <a:r>
              <a:rPr lang="en-US" spc="5" dirty="0">
                <a:latin typeface="Times New Roman" panose="02020603050405020304" pitchFamily="18" charset="0"/>
                <a:ea typeface="Calibri" panose="020F0502020204030204" pitchFamily="34" charset="0"/>
                <a:cs typeface="Arial" panose="020B0604020202020204" pitchFamily="34" charset="0"/>
              </a:rPr>
              <a:t> </a:t>
            </a:r>
            <a:r>
              <a:rPr lang="en-US" dirty="0">
                <a:latin typeface="Times New Roman" panose="02020603050405020304" pitchFamily="18" charset="0"/>
                <a:ea typeface="Calibri" panose="020F0502020204030204" pitchFamily="34" charset="0"/>
                <a:cs typeface="Arial" panose="020B0604020202020204" pitchFamily="34" charset="0"/>
              </a:rPr>
              <a:t>c</a:t>
            </a:r>
            <a:r>
              <a:rPr lang="en-US" spc="-15" dirty="0">
                <a:latin typeface="Times New Roman" panose="02020603050405020304" pitchFamily="18" charset="0"/>
                <a:ea typeface="Calibri" panose="020F0502020204030204" pitchFamily="34" charset="0"/>
                <a:cs typeface="Arial" panose="020B0604020202020204" pitchFamily="34" charset="0"/>
              </a:rPr>
              <a:t>a</a:t>
            </a:r>
            <a:r>
              <a:rPr lang="en-US" spc="5" dirty="0">
                <a:latin typeface="Times New Roman" panose="02020603050405020304" pitchFamily="18" charset="0"/>
                <a:ea typeface="Calibri" panose="020F0502020204030204" pitchFamily="34" charset="0"/>
                <a:cs typeface="Arial" panose="020B0604020202020204" pitchFamily="34" charset="0"/>
              </a:rPr>
              <a:t>t</a:t>
            </a:r>
            <a:r>
              <a:rPr lang="en-US" spc="-10" dirty="0">
                <a:latin typeface="Times New Roman" panose="02020603050405020304" pitchFamily="18" charset="0"/>
                <a:ea typeface="Calibri" panose="020F0502020204030204" pitchFamily="34" charset="0"/>
                <a:cs typeface="Arial" panose="020B0604020202020204" pitchFamily="34" charset="0"/>
              </a:rPr>
              <a:t>e</a:t>
            </a:r>
            <a:r>
              <a:rPr lang="en-US" spc="5" dirty="0">
                <a:latin typeface="Times New Roman" panose="02020603050405020304" pitchFamily="18" charset="0"/>
                <a:ea typeface="Calibri" panose="020F0502020204030204" pitchFamily="34" charset="0"/>
                <a:cs typeface="Arial" panose="020B0604020202020204" pitchFamily="34" charset="0"/>
              </a:rPr>
              <a:t>g</a:t>
            </a:r>
            <a:r>
              <a:rPr lang="en-US" spc="-5" dirty="0">
                <a:latin typeface="Times New Roman" panose="02020603050405020304" pitchFamily="18" charset="0"/>
                <a:ea typeface="Calibri" panose="020F0502020204030204" pitchFamily="34" charset="0"/>
                <a:cs typeface="Arial" panose="020B0604020202020204" pitchFamily="34" charset="0"/>
              </a:rPr>
              <a:t>o</a:t>
            </a:r>
            <a:r>
              <a:rPr lang="en-US" dirty="0">
                <a:latin typeface="Times New Roman" panose="02020603050405020304" pitchFamily="18" charset="0"/>
                <a:ea typeface="Calibri" panose="020F0502020204030204" pitchFamily="34" charset="0"/>
                <a:cs typeface="Arial" panose="020B0604020202020204" pitchFamily="34" charset="0"/>
              </a:rPr>
              <a:t>r</a:t>
            </a:r>
            <a:r>
              <a:rPr lang="en-US" spc="5" dirty="0">
                <a:latin typeface="Times New Roman" panose="02020603050405020304" pitchFamily="18" charset="0"/>
                <a:ea typeface="Calibri" panose="020F0502020204030204" pitchFamily="34" charset="0"/>
                <a:cs typeface="Arial" panose="020B0604020202020204" pitchFamily="34" charset="0"/>
              </a:rPr>
              <a:t>i</a:t>
            </a:r>
            <a:r>
              <a:rPr lang="en-US" spc="-10" dirty="0">
                <a:latin typeface="Times New Roman" panose="02020603050405020304" pitchFamily="18" charset="0"/>
                <a:ea typeface="Calibri" panose="020F0502020204030204" pitchFamily="34" charset="0"/>
                <a:cs typeface="Arial" panose="020B0604020202020204" pitchFamily="34" charset="0"/>
              </a:rPr>
              <a:t>e</a:t>
            </a:r>
            <a:r>
              <a:rPr lang="en-US" spc="-5" dirty="0">
                <a:latin typeface="Times New Roman" panose="02020603050405020304" pitchFamily="18" charset="0"/>
                <a:ea typeface="Calibri" panose="020F0502020204030204" pitchFamily="34" charset="0"/>
                <a:cs typeface="Arial" panose="020B0604020202020204" pitchFamily="34" charset="0"/>
              </a:rPr>
              <a:t>s</a:t>
            </a:r>
            <a:r>
              <a:rPr lang="en-US" dirty="0">
                <a:latin typeface="Times New Roman" panose="02020603050405020304" pitchFamily="18" charset="0"/>
                <a:ea typeface="Calibri" panose="020F0502020204030204" pitchFamily="34" charset="0"/>
                <a:cs typeface="Arial" panose="020B0604020202020204" pitchFamily="34" charset="0"/>
              </a:rPr>
              <a:t>:</a:t>
            </a:r>
            <a:endParaRPr lang="en-US" sz="1400" dirty="0">
              <a:latin typeface="Calibri" panose="020F0502020204030204" pitchFamily="34" charset="0"/>
              <a:ea typeface="Calibri" panose="020F0502020204030204" pitchFamily="34" charset="0"/>
              <a:cs typeface="Arial" panose="020B0604020202020204" pitchFamily="34" charset="0"/>
            </a:endParaRPr>
          </a:p>
          <a:p>
            <a:pPr algn="just">
              <a:lnSpc>
                <a:spcPct val="115000"/>
              </a:lnSpc>
              <a:spcBef>
                <a:spcPts val="120"/>
              </a:spcBef>
              <a:spcAft>
                <a:spcPts val="0"/>
              </a:spcAft>
            </a:pPr>
            <a:r>
              <a:rPr lang="en-US" dirty="0">
                <a:latin typeface="Times New Roman" panose="02020603050405020304" pitchFamily="18" charset="0"/>
                <a:ea typeface="Calibri" panose="020F0502020204030204" pitchFamily="34" charset="0"/>
                <a:cs typeface="Arial" panose="020B0604020202020204" pitchFamily="34" charset="0"/>
              </a:rPr>
              <a:t> </a:t>
            </a:r>
            <a:endParaRPr lang="en-US" sz="1400" dirty="0">
              <a:latin typeface="Calibri" panose="020F0502020204030204" pitchFamily="34" charset="0"/>
              <a:ea typeface="Calibri" panose="020F0502020204030204" pitchFamily="34" charset="0"/>
              <a:cs typeface="Arial" panose="020B0604020202020204" pitchFamily="34" charset="0"/>
            </a:endParaRPr>
          </a:p>
          <a:p>
            <a:pPr algn="just">
              <a:lnSpc>
                <a:spcPct val="115000"/>
              </a:lnSpc>
              <a:spcAft>
                <a:spcPts val="1000"/>
              </a:spcAft>
            </a:pPr>
            <a:r>
              <a:rPr lang="en-US" dirty="0">
                <a:latin typeface="Times New Roman" panose="02020603050405020304" pitchFamily="18" charset="0"/>
                <a:ea typeface="Calibri" panose="020F0502020204030204" pitchFamily="34" charset="0"/>
                <a:cs typeface="Arial" panose="020B0604020202020204" pitchFamily="34" charset="0"/>
              </a:rPr>
              <a:t>1.  Framed structures: for example ( multistory buildings and bridges) Framed  structures  usually  consist  of  beams,  columns,  and  diagonal</a:t>
            </a:r>
            <a:endParaRPr lang="en-US" sz="1400" dirty="0">
              <a:latin typeface="Calibri" panose="020F0502020204030204" pitchFamily="34" charset="0"/>
              <a:ea typeface="Calibri" panose="020F0502020204030204" pitchFamily="34" charset="0"/>
              <a:cs typeface="Arial" panose="020B0604020202020204" pitchFamily="34" charset="0"/>
            </a:endParaRPr>
          </a:p>
          <a:p>
            <a:pPr algn="just">
              <a:lnSpc>
                <a:spcPct val="115000"/>
              </a:lnSpc>
              <a:spcAft>
                <a:spcPts val="1000"/>
              </a:spcAft>
            </a:pPr>
            <a:r>
              <a:rPr lang="en-US" dirty="0">
                <a:latin typeface="Times New Roman" panose="02020603050405020304" pitchFamily="18" charset="0"/>
                <a:ea typeface="Calibri" panose="020F0502020204030204" pitchFamily="34" charset="0"/>
                <a:cs typeface="Arial" panose="020B0604020202020204" pitchFamily="34" charset="0"/>
              </a:rPr>
              <a:t>bracing to provide stability.</a:t>
            </a:r>
            <a:endParaRPr lang="en-US" sz="1400" dirty="0">
              <a:latin typeface="Calibri" panose="020F0502020204030204" pitchFamily="34" charset="0"/>
              <a:ea typeface="Calibri" panose="020F0502020204030204" pitchFamily="34" charset="0"/>
              <a:cs typeface="Arial" panose="020B0604020202020204" pitchFamily="34" charset="0"/>
            </a:endParaRPr>
          </a:p>
          <a:p>
            <a:pPr algn="just">
              <a:lnSpc>
                <a:spcPct val="115000"/>
              </a:lnSpc>
              <a:spcAft>
                <a:spcPts val="1000"/>
              </a:spcAft>
            </a:pPr>
            <a:r>
              <a:rPr lang="en-US" dirty="0">
                <a:latin typeface="Times New Roman" panose="02020603050405020304" pitchFamily="18" charset="0"/>
                <a:ea typeface="Calibri" panose="020F0502020204030204" pitchFamily="34" charset="0"/>
                <a:cs typeface="Arial" panose="020B0604020202020204" pitchFamily="34" charset="0"/>
              </a:rPr>
              <a:t>2.  Shell structures: for example water tanks</a:t>
            </a:r>
            <a:endParaRPr lang="en-US" sz="1400" dirty="0">
              <a:latin typeface="Calibri" panose="020F0502020204030204" pitchFamily="34" charset="0"/>
              <a:ea typeface="Calibri" panose="020F0502020204030204" pitchFamily="34" charset="0"/>
              <a:cs typeface="Arial" panose="020B0604020202020204" pitchFamily="34" charset="0"/>
            </a:endParaRPr>
          </a:p>
          <a:p>
            <a:pPr algn="just">
              <a:lnSpc>
                <a:spcPct val="115000"/>
              </a:lnSpc>
              <a:spcAft>
                <a:spcPts val="1000"/>
              </a:spcAft>
            </a:pPr>
            <a:r>
              <a:rPr lang="en-US" dirty="0">
                <a:latin typeface="Times New Roman" panose="02020603050405020304" pitchFamily="18" charset="0"/>
                <a:ea typeface="Calibri" panose="020F0502020204030204" pitchFamily="34" charset="0"/>
                <a:cs typeface="Arial" panose="020B0604020202020204" pitchFamily="34" charset="0"/>
              </a:rPr>
              <a:t>3.  Suspension structures: for example (suspension bridges, and cable state bridges</a:t>
            </a:r>
            <a:endParaRPr lang="en-US" sz="1400" dirty="0">
              <a:effectLst/>
              <a:latin typeface="Calibri" panose="020F0502020204030204" pitchFamily="34" charset="0"/>
              <a:ea typeface="Calibri" panose="020F0502020204030204" pitchFamily="34" charset="0"/>
              <a:cs typeface="Arial" panose="020B0604020202020204" pitchFamily="34" charset="0"/>
            </a:endParaRPr>
          </a:p>
        </p:txBody>
      </p:sp>
      <p:grpSp>
        <p:nvGrpSpPr>
          <p:cNvPr id="4" name="Group 3"/>
          <p:cNvGrpSpPr>
            <a:grpSpLocks/>
          </p:cNvGrpSpPr>
          <p:nvPr/>
        </p:nvGrpSpPr>
        <p:grpSpPr bwMode="auto">
          <a:xfrm>
            <a:off x="8585181" y="3984513"/>
            <a:ext cx="1838960" cy="1980565"/>
            <a:chOff x="2852" y="-2112"/>
            <a:chExt cx="2896" cy="3119"/>
          </a:xfrm>
        </p:grpSpPr>
        <p:sp>
          <p:nvSpPr>
            <p:cNvPr id="21" name="Freeform 20"/>
            <p:cNvSpPr>
              <a:spLocks/>
            </p:cNvSpPr>
            <p:nvPr/>
          </p:nvSpPr>
          <p:spPr bwMode="auto">
            <a:xfrm>
              <a:off x="3679" y="-2112"/>
              <a:ext cx="1912" cy="1440"/>
            </a:xfrm>
            <a:custGeom>
              <a:avLst/>
              <a:gdLst>
                <a:gd name="T0" fmla="*/ 478 w 1912"/>
                <a:gd name="T1" fmla="*/ 0 h 1440"/>
                <a:gd name="T2" fmla="*/ 0 w 1912"/>
                <a:gd name="T3" fmla="*/ 1440 h 1440"/>
                <a:gd name="T4" fmla="*/ 1434 w 1912"/>
                <a:gd name="T5" fmla="*/ 1440 h 1440"/>
                <a:gd name="T6" fmla="*/ 1912 w 1912"/>
                <a:gd name="T7" fmla="*/ 0 h 1440"/>
                <a:gd name="T8" fmla="*/ 478 w 1912"/>
                <a:gd name="T9" fmla="*/ 0 h 1440"/>
              </a:gdLst>
              <a:ahLst/>
              <a:cxnLst>
                <a:cxn ang="0">
                  <a:pos x="T0" y="T1"/>
                </a:cxn>
                <a:cxn ang="0">
                  <a:pos x="T2" y="T3"/>
                </a:cxn>
                <a:cxn ang="0">
                  <a:pos x="T4" y="T5"/>
                </a:cxn>
                <a:cxn ang="0">
                  <a:pos x="T6" y="T7"/>
                </a:cxn>
                <a:cxn ang="0">
                  <a:pos x="T8" y="T9"/>
                </a:cxn>
              </a:cxnLst>
              <a:rect l="0" t="0" r="r" b="b"/>
              <a:pathLst>
                <a:path w="1912" h="1440">
                  <a:moveTo>
                    <a:pt x="478" y="0"/>
                  </a:moveTo>
                  <a:lnTo>
                    <a:pt x="0" y="1440"/>
                  </a:lnTo>
                  <a:lnTo>
                    <a:pt x="1434" y="1440"/>
                  </a:lnTo>
                  <a:lnTo>
                    <a:pt x="1912" y="0"/>
                  </a:lnTo>
                  <a:lnTo>
                    <a:pt x="478" y="0"/>
                  </a:lnTo>
                  <a:close/>
                </a:path>
              </a:pathLst>
            </a:cu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ar-SA"/>
            </a:p>
          </p:txBody>
        </p:sp>
        <p:sp>
          <p:nvSpPr>
            <p:cNvPr id="22" name="Freeform 21"/>
            <p:cNvSpPr>
              <a:spLocks/>
            </p:cNvSpPr>
            <p:nvPr/>
          </p:nvSpPr>
          <p:spPr bwMode="auto">
            <a:xfrm>
              <a:off x="3679" y="-672"/>
              <a:ext cx="1" cy="1514"/>
            </a:xfrm>
            <a:custGeom>
              <a:avLst/>
              <a:gdLst>
                <a:gd name="T0" fmla="*/ 0 w 1"/>
                <a:gd name="T1" fmla="*/ 0 h 1514"/>
                <a:gd name="T2" fmla="*/ 1 w 1"/>
                <a:gd name="T3" fmla="*/ 1515 h 1514"/>
              </a:gdLst>
              <a:ahLst/>
              <a:cxnLst>
                <a:cxn ang="0">
                  <a:pos x="T0" y="T1"/>
                </a:cxn>
                <a:cxn ang="0">
                  <a:pos x="T2" y="T3"/>
                </a:cxn>
              </a:cxnLst>
              <a:rect l="0" t="0" r="r" b="b"/>
              <a:pathLst>
                <a:path w="1" h="1514">
                  <a:moveTo>
                    <a:pt x="0" y="0"/>
                  </a:moveTo>
                  <a:lnTo>
                    <a:pt x="1" y="1515"/>
                  </a:lnTo>
                </a:path>
              </a:pathLst>
            </a:cu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ar-SA"/>
            </a:p>
          </p:txBody>
        </p:sp>
        <p:sp>
          <p:nvSpPr>
            <p:cNvPr id="23" name="Freeform 22"/>
            <p:cNvSpPr>
              <a:spLocks/>
            </p:cNvSpPr>
            <p:nvPr/>
          </p:nvSpPr>
          <p:spPr bwMode="auto">
            <a:xfrm>
              <a:off x="5119" y="-672"/>
              <a:ext cx="1" cy="1514"/>
            </a:xfrm>
            <a:custGeom>
              <a:avLst/>
              <a:gdLst>
                <a:gd name="T0" fmla="*/ 0 w 1"/>
                <a:gd name="T1" fmla="*/ 0 h 1514"/>
                <a:gd name="T2" fmla="*/ 1 w 1"/>
                <a:gd name="T3" fmla="*/ 1515 h 1514"/>
              </a:gdLst>
              <a:ahLst/>
              <a:cxnLst>
                <a:cxn ang="0">
                  <a:pos x="T0" y="T1"/>
                </a:cxn>
                <a:cxn ang="0">
                  <a:pos x="T2" y="T3"/>
                </a:cxn>
              </a:cxnLst>
              <a:rect l="0" t="0" r="r" b="b"/>
              <a:pathLst>
                <a:path w="1" h="1514">
                  <a:moveTo>
                    <a:pt x="0" y="0"/>
                  </a:moveTo>
                  <a:lnTo>
                    <a:pt x="1" y="1515"/>
                  </a:lnTo>
                </a:path>
              </a:pathLst>
            </a:cu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ar-SA"/>
            </a:p>
          </p:txBody>
        </p:sp>
        <p:sp>
          <p:nvSpPr>
            <p:cNvPr id="24" name="Freeform 23"/>
            <p:cNvSpPr>
              <a:spLocks/>
            </p:cNvSpPr>
            <p:nvPr/>
          </p:nvSpPr>
          <p:spPr bwMode="auto">
            <a:xfrm>
              <a:off x="5591" y="-2112"/>
              <a:ext cx="2" cy="1515"/>
            </a:xfrm>
            <a:custGeom>
              <a:avLst/>
              <a:gdLst>
                <a:gd name="T0" fmla="*/ 0 w 2"/>
                <a:gd name="T1" fmla="*/ 0 h 1515"/>
                <a:gd name="T2" fmla="*/ 1 w 2"/>
                <a:gd name="T3" fmla="*/ 1515 h 1515"/>
              </a:gdLst>
              <a:ahLst/>
              <a:cxnLst>
                <a:cxn ang="0">
                  <a:pos x="T0" y="T1"/>
                </a:cxn>
                <a:cxn ang="0">
                  <a:pos x="T2" y="T3"/>
                </a:cxn>
              </a:cxnLst>
              <a:rect l="0" t="0" r="r" b="b"/>
              <a:pathLst>
                <a:path w="2" h="1515">
                  <a:moveTo>
                    <a:pt x="0" y="0"/>
                  </a:moveTo>
                  <a:lnTo>
                    <a:pt x="1" y="1515"/>
                  </a:lnTo>
                </a:path>
              </a:pathLst>
            </a:cu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ar-SA"/>
            </a:p>
          </p:txBody>
        </p:sp>
        <p:sp>
          <p:nvSpPr>
            <p:cNvPr id="25" name="Freeform 24"/>
            <p:cNvSpPr>
              <a:spLocks/>
            </p:cNvSpPr>
            <p:nvPr/>
          </p:nvSpPr>
          <p:spPr bwMode="auto">
            <a:xfrm>
              <a:off x="3679" y="-87"/>
              <a:ext cx="1440" cy="1"/>
            </a:xfrm>
            <a:custGeom>
              <a:avLst/>
              <a:gdLst>
                <a:gd name="T0" fmla="*/ 0 w 1440"/>
                <a:gd name="T1" fmla="*/ 0 h 1"/>
                <a:gd name="T2" fmla="*/ 1440 w 1440"/>
                <a:gd name="T3" fmla="*/ 1 h 1"/>
              </a:gdLst>
              <a:ahLst/>
              <a:cxnLst>
                <a:cxn ang="0">
                  <a:pos x="T0" y="T1"/>
                </a:cxn>
                <a:cxn ang="0">
                  <a:pos x="T2" y="T3"/>
                </a:cxn>
              </a:cxnLst>
              <a:rect l="0" t="0" r="r" b="b"/>
              <a:pathLst>
                <a:path w="1440" h="1">
                  <a:moveTo>
                    <a:pt x="0" y="0"/>
                  </a:moveTo>
                  <a:lnTo>
                    <a:pt x="1440" y="1"/>
                  </a:lnTo>
                </a:path>
              </a:pathLst>
            </a:cu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ar-SA"/>
            </a:p>
          </p:txBody>
        </p:sp>
        <p:sp>
          <p:nvSpPr>
            <p:cNvPr id="26" name="Freeform 25"/>
            <p:cNvSpPr>
              <a:spLocks/>
            </p:cNvSpPr>
            <p:nvPr/>
          </p:nvSpPr>
          <p:spPr bwMode="auto">
            <a:xfrm>
              <a:off x="3679" y="451"/>
              <a:ext cx="1440" cy="1"/>
            </a:xfrm>
            <a:custGeom>
              <a:avLst/>
              <a:gdLst>
                <a:gd name="T0" fmla="*/ 0 w 1440"/>
                <a:gd name="T1" fmla="*/ 0 h 1"/>
                <a:gd name="T2" fmla="*/ 1440 w 1440"/>
                <a:gd name="T3" fmla="*/ 1 h 1"/>
              </a:gdLst>
              <a:ahLst/>
              <a:cxnLst>
                <a:cxn ang="0">
                  <a:pos x="T0" y="T1"/>
                </a:cxn>
                <a:cxn ang="0">
                  <a:pos x="T2" y="T3"/>
                </a:cxn>
              </a:cxnLst>
              <a:rect l="0" t="0" r="r" b="b"/>
              <a:pathLst>
                <a:path w="1440" h="1">
                  <a:moveTo>
                    <a:pt x="0" y="0"/>
                  </a:moveTo>
                  <a:lnTo>
                    <a:pt x="1440" y="1"/>
                  </a:lnTo>
                </a:path>
              </a:pathLst>
            </a:cu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ar-SA"/>
            </a:p>
          </p:txBody>
        </p:sp>
        <p:sp>
          <p:nvSpPr>
            <p:cNvPr id="27" name="Freeform 26"/>
            <p:cNvSpPr>
              <a:spLocks/>
            </p:cNvSpPr>
            <p:nvPr/>
          </p:nvSpPr>
          <p:spPr bwMode="auto">
            <a:xfrm>
              <a:off x="5119" y="-1529"/>
              <a:ext cx="474" cy="1443"/>
            </a:xfrm>
            <a:custGeom>
              <a:avLst/>
              <a:gdLst>
                <a:gd name="T0" fmla="*/ 0 w 474"/>
                <a:gd name="T1" fmla="*/ 1443 h 1443"/>
                <a:gd name="T2" fmla="*/ 473 w 474"/>
                <a:gd name="T3" fmla="*/ 0 h 1443"/>
              </a:gdLst>
              <a:ahLst/>
              <a:cxnLst>
                <a:cxn ang="0">
                  <a:pos x="T0" y="T1"/>
                </a:cxn>
                <a:cxn ang="0">
                  <a:pos x="T2" y="T3"/>
                </a:cxn>
              </a:cxnLst>
              <a:rect l="0" t="0" r="r" b="b"/>
              <a:pathLst>
                <a:path w="474" h="1443">
                  <a:moveTo>
                    <a:pt x="0" y="1443"/>
                  </a:moveTo>
                  <a:lnTo>
                    <a:pt x="473" y="0"/>
                  </a:lnTo>
                </a:path>
              </a:pathLst>
            </a:cu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ar-SA"/>
            </a:p>
          </p:txBody>
        </p:sp>
        <p:sp>
          <p:nvSpPr>
            <p:cNvPr id="28" name="Freeform 27"/>
            <p:cNvSpPr>
              <a:spLocks/>
            </p:cNvSpPr>
            <p:nvPr/>
          </p:nvSpPr>
          <p:spPr bwMode="auto">
            <a:xfrm>
              <a:off x="5120" y="-990"/>
              <a:ext cx="474" cy="1441"/>
            </a:xfrm>
            <a:custGeom>
              <a:avLst/>
              <a:gdLst>
                <a:gd name="T0" fmla="*/ 0 w 474"/>
                <a:gd name="T1" fmla="*/ 1442 h 1441"/>
                <a:gd name="T2" fmla="*/ 473 w 474"/>
                <a:gd name="T3" fmla="*/ 0 h 1441"/>
              </a:gdLst>
              <a:ahLst/>
              <a:cxnLst>
                <a:cxn ang="0">
                  <a:pos x="T0" y="T1"/>
                </a:cxn>
                <a:cxn ang="0">
                  <a:pos x="T2" y="T3"/>
                </a:cxn>
              </a:cxnLst>
              <a:rect l="0" t="0" r="r" b="b"/>
              <a:pathLst>
                <a:path w="474" h="1441">
                  <a:moveTo>
                    <a:pt x="0" y="1442"/>
                  </a:moveTo>
                  <a:lnTo>
                    <a:pt x="473" y="0"/>
                  </a:lnTo>
                </a:path>
              </a:pathLst>
            </a:cu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ar-SA"/>
            </a:p>
          </p:txBody>
        </p:sp>
        <p:sp>
          <p:nvSpPr>
            <p:cNvPr id="29" name="Rectangle 28"/>
            <p:cNvSpPr>
              <a:spLocks/>
            </p:cNvSpPr>
            <p:nvPr/>
          </p:nvSpPr>
          <p:spPr bwMode="auto">
            <a:xfrm>
              <a:off x="3543" y="842"/>
              <a:ext cx="256" cy="165"/>
            </a:xfrm>
            <a:prstGeom prst="rect">
              <a:avLst/>
            </a:prstGeom>
            <a:solidFill>
              <a:srgbClr val="BEBEBE"/>
            </a:solidFill>
            <a:ln>
              <a:noFill/>
            </a:ln>
            <a:extLst>
              <a:ext uri="{91240B29-F687-4F45-9708-019B960494DF}">
                <a14:hiddenLine xmlns:a14="http://schemas.microsoft.com/office/drawing/2010/main" w="9525">
                  <a:solidFill>
                    <a:srgbClr val="000000"/>
                  </a:solidFill>
                  <a:miter lim="800000"/>
                  <a:headEnd/>
                  <a:tailEnd/>
                </a14:hiddenLine>
              </a:ext>
            </a:extLst>
          </p:spPr>
          <p:txBody>
            <a:bodyPr rot="0" vert="horz" wrap="square" lIns="91440" tIns="45720" rIns="91440" bIns="45720" anchor="t" anchorCtr="0" upright="1">
              <a:noAutofit/>
            </a:bodyPr>
            <a:lstStyle/>
            <a:p>
              <a:endParaRPr lang="ar-SA"/>
            </a:p>
          </p:txBody>
        </p:sp>
        <p:sp>
          <p:nvSpPr>
            <p:cNvPr id="30" name="Rectangle 29"/>
            <p:cNvSpPr>
              <a:spLocks/>
            </p:cNvSpPr>
            <p:nvPr/>
          </p:nvSpPr>
          <p:spPr bwMode="auto">
            <a:xfrm>
              <a:off x="3543" y="842"/>
              <a:ext cx="256" cy="165"/>
            </a:xfrm>
            <a:prstGeom prst="rect">
              <a:avLst/>
            </a:prstGeom>
            <a:noFill/>
            <a:ln w="9525">
              <a:solidFill>
                <a:srgbClr val="BEBEBE"/>
              </a:solidFill>
              <a:miter lim="800000"/>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ar-SA"/>
            </a:p>
          </p:txBody>
        </p:sp>
        <p:sp>
          <p:nvSpPr>
            <p:cNvPr id="31" name="Rectangle 30"/>
            <p:cNvSpPr>
              <a:spLocks/>
            </p:cNvSpPr>
            <p:nvPr/>
          </p:nvSpPr>
          <p:spPr bwMode="auto">
            <a:xfrm>
              <a:off x="4998" y="842"/>
              <a:ext cx="255" cy="165"/>
            </a:xfrm>
            <a:prstGeom prst="rect">
              <a:avLst/>
            </a:prstGeom>
            <a:solidFill>
              <a:srgbClr val="BEBEBE"/>
            </a:solidFill>
            <a:ln>
              <a:noFill/>
            </a:ln>
            <a:extLst>
              <a:ext uri="{91240B29-F687-4F45-9708-019B960494DF}">
                <a14:hiddenLine xmlns:a14="http://schemas.microsoft.com/office/drawing/2010/main" w="9525">
                  <a:solidFill>
                    <a:srgbClr val="000000"/>
                  </a:solidFill>
                  <a:miter lim="800000"/>
                  <a:headEnd/>
                  <a:tailEnd/>
                </a14:hiddenLine>
              </a:ext>
            </a:extLst>
          </p:spPr>
          <p:txBody>
            <a:bodyPr rot="0" vert="horz" wrap="square" lIns="91440" tIns="45720" rIns="91440" bIns="45720" anchor="t" anchorCtr="0" upright="1">
              <a:noAutofit/>
            </a:bodyPr>
            <a:lstStyle/>
            <a:p>
              <a:endParaRPr lang="ar-SA"/>
            </a:p>
          </p:txBody>
        </p:sp>
        <p:sp>
          <p:nvSpPr>
            <p:cNvPr id="32" name="Rectangle 31"/>
            <p:cNvSpPr>
              <a:spLocks/>
            </p:cNvSpPr>
            <p:nvPr/>
          </p:nvSpPr>
          <p:spPr bwMode="auto">
            <a:xfrm>
              <a:off x="4998" y="842"/>
              <a:ext cx="255" cy="165"/>
            </a:xfrm>
            <a:prstGeom prst="rect">
              <a:avLst/>
            </a:prstGeom>
            <a:noFill/>
            <a:ln w="9525">
              <a:solidFill>
                <a:srgbClr val="BEBEBE"/>
              </a:solidFill>
              <a:miter lim="800000"/>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ar-SA"/>
            </a:p>
          </p:txBody>
        </p:sp>
        <p:sp>
          <p:nvSpPr>
            <p:cNvPr id="33" name="Rectangle 32"/>
            <p:cNvSpPr>
              <a:spLocks/>
            </p:cNvSpPr>
            <p:nvPr/>
          </p:nvSpPr>
          <p:spPr bwMode="auto">
            <a:xfrm>
              <a:off x="5492" y="-597"/>
              <a:ext cx="256" cy="165"/>
            </a:xfrm>
            <a:prstGeom prst="rect">
              <a:avLst/>
            </a:prstGeom>
            <a:solidFill>
              <a:srgbClr val="BEBEBE"/>
            </a:solidFill>
            <a:ln>
              <a:noFill/>
            </a:ln>
            <a:extLst>
              <a:ext uri="{91240B29-F687-4F45-9708-019B960494DF}">
                <a14:hiddenLine xmlns:a14="http://schemas.microsoft.com/office/drawing/2010/main" w="9525">
                  <a:solidFill>
                    <a:srgbClr val="000000"/>
                  </a:solidFill>
                  <a:miter lim="800000"/>
                  <a:headEnd/>
                  <a:tailEnd/>
                </a14:hiddenLine>
              </a:ext>
            </a:extLst>
          </p:spPr>
          <p:txBody>
            <a:bodyPr rot="0" vert="horz" wrap="square" lIns="91440" tIns="45720" rIns="91440" bIns="45720" anchor="t" anchorCtr="0" upright="1">
              <a:noAutofit/>
            </a:bodyPr>
            <a:lstStyle/>
            <a:p>
              <a:endParaRPr lang="ar-SA"/>
            </a:p>
          </p:txBody>
        </p:sp>
        <p:sp>
          <p:nvSpPr>
            <p:cNvPr id="34" name="Rectangle 33"/>
            <p:cNvSpPr>
              <a:spLocks/>
            </p:cNvSpPr>
            <p:nvPr/>
          </p:nvSpPr>
          <p:spPr bwMode="auto">
            <a:xfrm>
              <a:off x="5492" y="-597"/>
              <a:ext cx="256" cy="165"/>
            </a:xfrm>
            <a:prstGeom prst="rect">
              <a:avLst/>
            </a:prstGeom>
            <a:noFill/>
            <a:ln w="9525">
              <a:solidFill>
                <a:srgbClr val="BEBEBE"/>
              </a:solidFill>
              <a:miter lim="800000"/>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ar-SA"/>
            </a:p>
          </p:txBody>
        </p:sp>
        <p:sp>
          <p:nvSpPr>
            <p:cNvPr id="35" name="Freeform 34"/>
            <p:cNvSpPr>
              <a:spLocks/>
            </p:cNvSpPr>
            <p:nvPr/>
          </p:nvSpPr>
          <p:spPr bwMode="auto">
            <a:xfrm>
              <a:off x="3663" y="-672"/>
              <a:ext cx="1456" cy="572"/>
            </a:xfrm>
            <a:custGeom>
              <a:avLst/>
              <a:gdLst>
                <a:gd name="T0" fmla="*/ 1455 w 1456"/>
                <a:gd name="T1" fmla="*/ 571 h 572"/>
                <a:gd name="T2" fmla="*/ 0 w 1456"/>
                <a:gd name="T3" fmla="*/ 0 h 572"/>
              </a:gdLst>
              <a:ahLst/>
              <a:cxnLst>
                <a:cxn ang="0">
                  <a:pos x="T0" y="T1"/>
                </a:cxn>
                <a:cxn ang="0">
                  <a:pos x="T2" y="T3"/>
                </a:cxn>
              </a:cxnLst>
              <a:rect l="0" t="0" r="r" b="b"/>
              <a:pathLst>
                <a:path w="1456" h="572">
                  <a:moveTo>
                    <a:pt x="1455" y="571"/>
                  </a:moveTo>
                  <a:lnTo>
                    <a:pt x="0" y="0"/>
                  </a:lnTo>
                </a:path>
              </a:pathLst>
            </a:cu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ar-SA"/>
            </a:p>
          </p:txBody>
        </p:sp>
        <p:sp>
          <p:nvSpPr>
            <p:cNvPr id="36" name="Freeform 35"/>
            <p:cNvSpPr>
              <a:spLocks/>
            </p:cNvSpPr>
            <p:nvPr/>
          </p:nvSpPr>
          <p:spPr bwMode="auto">
            <a:xfrm>
              <a:off x="3663" y="-120"/>
              <a:ext cx="1456" cy="571"/>
            </a:xfrm>
            <a:custGeom>
              <a:avLst/>
              <a:gdLst>
                <a:gd name="T0" fmla="*/ 1455 w 1456"/>
                <a:gd name="T1" fmla="*/ 572 h 571"/>
                <a:gd name="T2" fmla="*/ 0 w 1456"/>
                <a:gd name="T3" fmla="*/ 0 h 571"/>
              </a:gdLst>
              <a:ahLst/>
              <a:cxnLst>
                <a:cxn ang="0">
                  <a:pos x="T0" y="T1"/>
                </a:cxn>
                <a:cxn ang="0">
                  <a:pos x="T2" y="T3"/>
                </a:cxn>
              </a:cxnLst>
              <a:rect l="0" t="0" r="r" b="b"/>
              <a:pathLst>
                <a:path w="1456" h="571">
                  <a:moveTo>
                    <a:pt x="1455" y="572"/>
                  </a:moveTo>
                  <a:lnTo>
                    <a:pt x="0" y="0"/>
                  </a:lnTo>
                </a:path>
              </a:pathLst>
            </a:cu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ar-SA"/>
            </a:p>
          </p:txBody>
        </p:sp>
        <p:grpSp>
          <p:nvGrpSpPr>
            <p:cNvPr id="37" name="Group 36"/>
            <p:cNvGrpSpPr>
              <a:grpSpLocks/>
            </p:cNvGrpSpPr>
            <p:nvPr/>
          </p:nvGrpSpPr>
          <p:grpSpPr bwMode="auto">
            <a:xfrm>
              <a:off x="3374" y="428"/>
              <a:ext cx="829" cy="191"/>
              <a:chOff x="3374" y="428"/>
              <a:chExt cx="829" cy="191"/>
            </a:xfrm>
          </p:grpSpPr>
          <p:sp>
            <p:nvSpPr>
              <p:cNvPr id="47" name="Freeform 46"/>
              <p:cNvSpPr>
                <a:spLocks/>
              </p:cNvSpPr>
              <p:nvPr/>
            </p:nvSpPr>
            <p:spPr bwMode="auto">
              <a:xfrm>
                <a:off x="3374" y="428"/>
                <a:ext cx="829" cy="191"/>
              </a:xfrm>
              <a:custGeom>
                <a:avLst/>
                <a:gdLst>
                  <a:gd name="T0" fmla="*/ 728 w 829"/>
                  <a:gd name="T1" fmla="*/ 45 h 191"/>
                  <a:gd name="T2" fmla="*/ 828 w 829"/>
                  <a:gd name="T3" fmla="*/ 38 h 191"/>
                  <a:gd name="T4" fmla="*/ 700 w 829"/>
                  <a:gd name="T5" fmla="*/ 0 h 191"/>
                  <a:gd name="T6" fmla="*/ 708 w 829"/>
                  <a:gd name="T7" fmla="*/ 49 h 191"/>
                  <a:gd name="T8" fmla="*/ 728 w 829"/>
                  <a:gd name="T9" fmla="*/ 45 h 191"/>
                </a:gdLst>
                <a:ahLst/>
                <a:cxnLst>
                  <a:cxn ang="0">
                    <a:pos x="T0" y="T1"/>
                  </a:cxn>
                  <a:cxn ang="0">
                    <a:pos x="T2" y="T3"/>
                  </a:cxn>
                  <a:cxn ang="0">
                    <a:pos x="T4" y="T5"/>
                  </a:cxn>
                  <a:cxn ang="0">
                    <a:pos x="T6" y="T7"/>
                  </a:cxn>
                  <a:cxn ang="0">
                    <a:pos x="T8" y="T9"/>
                  </a:cxn>
                </a:cxnLst>
                <a:rect l="0" t="0" r="r" b="b"/>
                <a:pathLst>
                  <a:path w="829" h="191">
                    <a:moveTo>
                      <a:pt x="728" y="45"/>
                    </a:moveTo>
                    <a:lnTo>
                      <a:pt x="828" y="38"/>
                    </a:lnTo>
                    <a:lnTo>
                      <a:pt x="700" y="0"/>
                    </a:lnTo>
                    <a:lnTo>
                      <a:pt x="708" y="49"/>
                    </a:lnTo>
                    <a:lnTo>
                      <a:pt x="728" y="45"/>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ar-SA"/>
              </a:p>
            </p:txBody>
          </p:sp>
          <p:sp>
            <p:nvSpPr>
              <p:cNvPr id="48" name="Freeform 47"/>
              <p:cNvSpPr>
                <a:spLocks/>
              </p:cNvSpPr>
              <p:nvPr/>
            </p:nvSpPr>
            <p:spPr bwMode="auto">
              <a:xfrm>
                <a:off x="3374" y="428"/>
                <a:ext cx="829" cy="191"/>
              </a:xfrm>
              <a:custGeom>
                <a:avLst/>
                <a:gdLst>
                  <a:gd name="T0" fmla="*/ 720 w 829"/>
                  <a:gd name="T1" fmla="*/ 118 h 191"/>
                  <a:gd name="T2" fmla="*/ 731 w 829"/>
                  <a:gd name="T3" fmla="*/ 65 h 191"/>
                  <a:gd name="T4" fmla="*/ 711 w 829"/>
                  <a:gd name="T5" fmla="*/ 68 h 191"/>
                  <a:gd name="T6" fmla="*/ 720 w 829"/>
                  <a:gd name="T7" fmla="*/ 118 h 191"/>
                </a:gdLst>
                <a:ahLst/>
                <a:cxnLst>
                  <a:cxn ang="0">
                    <a:pos x="T0" y="T1"/>
                  </a:cxn>
                  <a:cxn ang="0">
                    <a:pos x="T2" y="T3"/>
                  </a:cxn>
                  <a:cxn ang="0">
                    <a:pos x="T4" y="T5"/>
                  </a:cxn>
                  <a:cxn ang="0">
                    <a:pos x="T6" y="T7"/>
                  </a:cxn>
                </a:cxnLst>
                <a:rect l="0" t="0" r="r" b="b"/>
                <a:pathLst>
                  <a:path w="829" h="191">
                    <a:moveTo>
                      <a:pt x="720" y="118"/>
                    </a:moveTo>
                    <a:lnTo>
                      <a:pt x="731" y="65"/>
                    </a:lnTo>
                    <a:lnTo>
                      <a:pt x="711" y="68"/>
                    </a:lnTo>
                    <a:lnTo>
                      <a:pt x="720" y="11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ar-SA"/>
              </a:p>
            </p:txBody>
          </p:sp>
        </p:grpSp>
        <p:grpSp>
          <p:nvGrpSpPr>
            <p:cNvPr id="38" name="Group 37"/>
            <p:cNvGrpSpPr>
              <a:grpSpLocks/>
            </p:cNvGrpSpPr>
            <p:nvPr/>
          </p:nvGrpSpPr>
          <p:grpSpPr bwMode="auto">
            <a:xfrm>
              <a:off x="3375" y="92"/>
              <a:ext cx="828" cy="120"/>
              <a:chOff x="3375" y="92"/>
              <a:chExt cx="828" cy="120"/>
            </a:xfrm>
          </p:grpSpPr>
          <p:sp>
            <p:nvSpPr>
              <p:cNvPr id="44" name="Freeform 43"/>
              <p:cNvSpPr>
                <a:spLocks/>
              </p:cNvSpPr>
              <p:nvPr/>
            </p:nvSpPr>
            <p:spPr bwMode="auto">
              <a:xfrm>
                <a:off x="3375" y="92"/>
                <a:ext cx="828" cy="120"/>
              </a:xfrm>
              <a:custGeom>
                <a:avLst/>
                <a:gdLst>
                  <a:gd name="T0" fmla="*/ 726 w 828"/>
                  <a:gd name="T1" fmla="*/ 49 h 120"/>
                  <a:gd name="T2" fmla="*/ 827 w 828"/>
                  <a:gd name="T3" fmla="*/ 57 h 120"/>
                  <a:gd name="T4" fmla="*/ 706 w 828"/>
                  <a:gd name="T5" fmla="*/ 0 h 120"/>
                  <a:gd name="T6" fmla="*/ 707 w 828"/>
                  <a:gd name="T7" fmla="*/ 49 h 120"/>
                  <a:gd name="T8" fmla="*/ 726 w 828"/>
                  <a:gd name="T9" fmla="*/ 49 h 120"/>
                </a:gdLst>
                <a:ahLst/>
                <a:cxnLst>
                  <a:cxn ang="0">
                    <a:pos x="T0" y="T1"/>
                  </a:cxn>
                  <a:cxn ang="0">
                    <a:pos x="T2" y="T3"/>
                  </a:cxn>
                  <a:cxn ang="0">
                    <a:pos x="T4" y="T5"/>
                  </a:cxn>
                  <a:cxn ang="0">
                    <a:pos x="T6" y="T7"/>
                  </a:cxn>
                  <a:cxn ang="0">
                    <a:pos x="T8" y="T9"/>
                  </a:cxn>
                </a:cxnLst>
                <a:rect l="0" t="0" r="r" b="b"/>
                <a:pathLst>
                  <a:path w="828" h="120">
                    <a:moveTo>
                      <a:pt x="726" y="49"/>
                    </a:moveTo>
                    <a:lnTo>
                      <a:pt x="827" y="57"/>
                    </a:lnTo>
                    <a:lnTo>
                      <a:pt x="706" y="0"/>
                    </a:lnTo>
                    <a:lnTo>
                      <a:pt x="707" y="49"/>
                    </a:lnTo>
                    <a:lnTo>
                      <a:pt x="726" y="4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ar-SA"/>
              </a:p>
            </p:txBody>
          </p:sp>
          <p:sp>
            <p:nvSpPr>
              <p:cNvPr id="45" name="Freeform 44"/>
              <p:cNvSpPr>
                <a:spLocks/>
              </p:cNvSpPr>
              <p:nvPr/>
            </p:nvSpPr>
            <p:spPr bwMode="auto">
              <a:xfrm>
                <a:off x="3375" y="92"/>
                <a:ext cx="828" cy="120"/>
              </a:xfrm>
              <a:custGeom>
                <a:avLst/>
                <a:gdLst>
                  <a:gd name="T0" fmla="*/ 708 w 828"/>
                  <a:gd name="T1" fmla="*/ 120 h 120"/>
                  <a:gd name="T2" fmla="*/ 727 w 828"/>
                  <a:gd name="T3" fmla="*/ 69 h 120"/>
                  <a:gd name="T4" fmla="*/ 707 w 828"/>
                  <a:gd name="T5" fmla="*/ 69 h 120"/>
                  <a:gd name="T6" fmla="*/ 708 w 828"/>
                  <a:gd name="T7" fmla="*/ 120 h 120"/>
                </a:gdLst>
                <a:ahLst/>
                <a:cxnLst>
                  <a:cxn ang="0">
                    <a:pos x="T0" y="T1"/>
                  </a:cxn>
                  <a:cxn ang="0">
                    <a:pos x="T2" y="T3"/>
                  </a:cxn>
                  <a:cxn ang="0">
                    <a:pos x="T4" y="T5"/>
                  </a:cxn>
                  <a:cxn ang="0">
                    <a:pos x="T6" y="T7"/>
                  </a:cxn>
                </a:cxnLst>
                <a:rect l="0" t="0" r="r" b="b"/>
                <a:pathLst>
                  <a:path w="828" h="120">
                    <a:moveTo>
                      <a:pt x="708" y="120"/>
                    </a:moveTo>
                    <a:lnTo>
                      <a:pt x="727" y="69"/>
                    </a:lnTo>
                    <a:lnTo>
                      <a:pt x="707" y="69"/>
                    </a:lnTo>
                    <a:lnTo>
                      <a:pt x="708" y="12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ar-SA"/>
              </a:p>
            </p:txBody>
          </p:sp>
        </p:grpSp>
        <p:grpSp>
          <p:nvGrpSpPr>
            <p:cNvPr id="39" name="Group 38"/>
            <p:cNvGrpSpPr>
              <a:grpSpLocks/>
            </p:cNvGrpSpPr>
            <p:nvPr/>
          </p:nvGrpSpPr>
          <p:grpSpPr bwMode="auto">
            <a:xfrm>
              <a:off x="2852" y="-349"/>
              <a:ext cx="811" cy="120"/>
              <a:chOff x="2852" y="-349"/>
              <a:chExt cx="811" cy="120"/>
            </a:xfrm>
          </p:grpSpPr>
          <p:sp>
            <p:nvSpPr>
              <p:cNvPr id="40" name="Freeform 39"/>
              <p:cNvSpPr>
                <a:spLocks/>
              </p:cNvSpPr>
              <p:nvPr/>
            </p:nvSpPr>
            <p:spPr bwMode="auto">
              <a:xfrm>
                <a:off x="2852" y="-349"/>
                <a:ext cx="811" cy="120"/>
              </a:xfrm>
              <a:custGeom>
                <a:avLst/>
                <a:gdLst>
                  <a:gd name="T0" fmla="*/ 711 w 811"/>
                  <a:gd name="T1" fmla="*/ 70 h 120"/>
                  <a:gd name="T2" fmla="*/ 690 w 811"/>
                  <a:gd name="T3" fmla="*/ 69 h 120"/>
                  <a:gd name="T4" fmla="*/ 691 w 811"/>
                  <a:gd name="T5" fmla="*/ 120 h 120"/>
                  <a:gd name="T6" fmla="*/ 811 w 811"/>
                  <a:gd name="T7" fmla="*/ 60 h 120"/>
                  <a:gd name="T8" fmla="*/ 711 w 811"/>
                  <a:gd name="T9" fmla="*/ 70 h 120"/>
                </a:gdLst>
                <a:ahLst/>
                <a:cxnLst>
                  <a:cxn ang="0">
                    <a:pos x="T0" y="T1"/>
                  </a:cxn>
                  <a:cxn ang="0">
                    <a:pos x="T2" y="T3"/>
                  </a:cxn>
                  <a:cxn ang="0">
                    <a:pos x="T4" y="T5"/>
                  </a:cxn>
                  <a:cxn ang="0">
                    <a:pos x="T6" y="T7"/>
                  </a:cxn>
                  <a:cxn ang="0">
                    <a:pos x="T8" y="T9"/>
                  </a:cxn>
                </a:cxnLst>
                <a:rect l="0" t="0" r="r" b="b"/>
                <a:pathLst>
                  <a:path w="811" h="120">
                    <a:moveTo>
                      <a:pt x="711" y="70"/>
                    </a:moveTo>
                    <a:lnTo>
                      <a:pt x="690" y="69"/>
                    </a:lnTo>
                    <a:lnTo>
                      <a:pt x="691" y="120"/>
                    </a:lnTo>
                    <a:lnTo>
                      <a:pt x="811" y="60"/>
                    </a:lnTo>
                    <a:lnTo>
                      <a:pt x="711" y="7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ar-SA"/>
              </a:p>
            </p:txBody>
          </p:sp>
          <p:sp>
            <p:nvSpPr>
              <p:cNvPr id="41" name="Freeform 40"/>
              <p:cNvSpPr>
                <a:spLocks/>
              </p:cNvSpPr>
              <p:nvPr/>
            </p:nvSpPr>
            <p:spPr bwMode="auto">
              <a:xfrm>
                <a:off x="2852" y="-349"/>
                <a:ext cx="811" cy="120"/>
              </a:xfrm>
              <a:custGeom>
                <a:avLst/>
                <a:gdLst>
                  <a:gd name="T0" fmla="*/ 711 w 811"/>
                  <a:gd name="T1" fmla="*/ 50 h 120"/>
                  <a:gd name="T2" fmla="*/ 691 w 811"/>
                  <a:gd name="T3" fmla="*/ 0 h 120"/>
                  <a:gd name="T4" fmla="*/ 690 w 811"/>
                  <a:gd name="T5" fmla="*/ 49 h 120"/>
                  <a:gd name="T6" fmla="*/ 711 w 811"/>
                  <a:gd name="T7" fmla="*/ 50 h 120"/>
                </a:gdLst>
                <a:ahLst/>
                <a:cxnLst>
                  <a:cxn ang="0">
                    <a:pos x="T0" y="T1"/>
                  </a:cxn>
                  <a:cxn ang="0">
                    <a:pos x="T2" y="T3"/>
                  </a:cxn>
                  <a:cxn ang="0">
                    <a:pos x="T4" y="T5"/>
                  </a:cxn>
                  <a:cxn ang="0">
                    <a:pos x="T6" y="T7"/>
                  </a:cxn>
                </a:cxnLst>
                <a:rect l="0" t="0" r="r" b="b"/>
                <a:pathLst>
                  <a:path w="811" h="120">
                    <a:moveTo>
                      <a:pt x="711" y="50"/>
                    </a:moveTo>
                    <a:lnTo>
                      <a:pt x="691" y="0"/>
                    </a:lnTo>
                    <a:lnTo>
                      <a:pt x="690" y="49"/>
                    </a:lnTo>
                    <a:lnTo>
                      <a:pt x="711" y="5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ar-SA"/>
              </a:p>
            </p:txBody>
          </p:sp>
        </p:grpSp>
      </p:grpSp>
      <p:grpSp>
        <p:nvGrpSpPr>
          <p:cNvPr id="5" name="Group 4"/>
          <p:cNvGrpSpPr>
            <a:grpSpLocks/>
          </p:cNvGrpSpPr>
          <p:nvPr/>
        </p:nvGrpSpPr>
        <p:grpSpPr bwMode="auto">
          <a:xfrm>
            <a:off x="10424141" y="1508712"/>
            <a:ext cx="1085850" cy="1880870"/>
            <a:chOff x="6918" y="-2603"/>
            <a:chExt cx="1710" cy="2962"/>
          </a:xfrm>
        </p:grpSpPr>
        <p:sp>
          <p:nvSpPr>
            <p:cNvPr id="6" name="Freeform 5"/>
            <p:cNvSpPr>
              <a:spLocks/>
            </p:cNvSpPr>
            <p:nvPr/>
          </p:nvSpPr>
          <p:spPr bwMode="auto">
            <a:xfrm>
              <a:off x="7038" y="-2603"/>
              <a:ext cx="1440" cy="1913"/>
            </a:xfrm>
            <a:custGeom>
              <a:avLst/>
              <a:gdLst>
                <a:gd name="T0" fmla="*/ 660 w 1440"/>
                <a:gd name="T1" fmla="*/ 0 h 1913"/>
                <a:gd name="T2" fmla="*/ 546 w 1440"/>
                <a:gd name="T3" fmla="*/ 6 h 1913"/>
                <a:gd name="T4" fmla="*/ 439 w 1440"/>
                <a:gd name="T5" fmla="*/ 18 h 1913"/>
                <a:gd name="T6" fmla="*/ 340 w 1440"/>
                <a:gd name="T7" fmla="*/ 35 h 1913"/>
                <a:gd name="T8" fmla="*/ 251 w 1440"/>
                <a:gd name="T9" fmla="*/ 57 h 1913"/>
                <a:gd name="T10" fmla="*/ 173 w 1440"/>
                <a:gd name="T11" fmla="*/ 83 h 1913"/>
                <a:gd name="T12" fmla="*/ 107 w 1440"/>
                <a:gd name="T13" fmla="*/ 113 h 1913"/>
                <a:gd name="T14" fmla="*/ 56 w 1440"/>
                <a:gd name="T15" fmla="*/ 146 h 1913"/>
                <a:gd name="T16" fmla="*/ 20 w 1440"/>
                <a:gd name="T17" fmla="*/ 181 h 1913"/>
                <a:gd name="T18" fmla="*/ 2 w 1440"/>
                <a:gd name="T19" fmla="*/ 219 h 1913"/>
                <a:gd name="T20" fmla="*/ 0 w 1440"/>
                <a:gd name="T21" fmla="*/ 1673 h 1913"/>
                <a:gd name="T22" fmla="*/ 9 w 1440"/>
                <a:gd name="T23" fmla="*/ 1712 h 1913"/>
                <a:gd name="T24" fmla="*/ 36 w 1440"/>
                <a:gd name="T25" fmla="*/ 1749 h 1913"/>
                <a:gd name="T26" fmla="*/ 80 w 1440"/>
                <a:gd name="T27" fmla="*/ 1783 h 1913"/>
                <a:gd name="T28" fmla="*/ 138 w 1440"/>
                <a:gd name="T29" fmla="*/ 1815 h 1913"/>
                <a:gd name="T30" fmla="*/ 210 w 1440"/>
                <a:gd name="T31" fmla="*/ 1842 h 1913"/>
                <a:gd name="T32" fmla="*/ 294 w 1440"/>
                <a:gd name="T33" fmla="*/ 1866 h 1913"/>
                <a:gd name="T34" fmla="*/ 389 w 1440"/>
                <a:gd name="T35" fmla="*/ 1886 h 1913"/>
                <a:gd name="T36" fmla="*/ 492 w 1440"/>
                <a:gd name="T37" fmla="*/ 1900 h 1913"/>
                <a:gd name="T38" fmla="*/ 603 w 1440"/>
                <a:gd name="T39" fmla="*/ 1909 h 1913"/>
                <a:gd name="T40" fmla="*/ 720 w 1440"/>
                <a:gd name="T41" fmla="*/ 1913 h 1913"/>
                <a:gd name="T42" fmla="*/ 836 w 1440"/>
                <a:gd name="T43" fmla="*/ 1909 h 1913"/>
                <a:gd name="T44" fmla="*/ 947 w 1440"/>
                <a:gd name="T45" fmla="*/ 1900 h 1913"/>
                <a:gd name="T46" fmla="*/ 1050 w 1440"/>
                <a:gd name="T47" fmla="*/ 1886 h 1913"/>
                <a:gd name="T48" fmla="*/ 1145 w 1440"/>
                <a:gd name="T49" fmla="*/ 1866 h 1913"/>
                <a:gd name="T50" fmla="*/ 1229 w 1440"/>
                <a:gd name="T51" fmla="*/ 1842 h 1913"/>
                <a:gd name="T52" fmla="*/ 1301 w 1440"/>
                <a:gd name="T53" fmla="*/ 1815 h 1913"/>
                <a:gd name="T54" fmla="*/ 1359 w 1440"/>
                <a:gd name="T55" fmla="*/ 1783 h 1913"/>
                <a:gd name="T56" fmla="*/ 1403 w 1440"/>
                <a:gd name="T57" fmla="*/ 1749 h 1913"/>
                <a:gd name="T58" fmla="*/ 1430 w 1440"/>
                <a:gd name="T59" fmla="*/ 1712 h 1913"/>
                <a:gd name="T60" fmla="*/ 1440 w 1440"/>
                <a:gd name="T61" fmla="*/ 1673 h 1913"/>
                <a:gd name="T62" fmla="*/ 1437 w 1440"/>
                <a:gd name="T63" fmla="*/ 219 h 1913"/>
                <a:gd name="T64" fmla="*/ 1419 w 1440"/>
                <a:gd name="T65" fmla="*/ 181 h 1913"/>
                <a:gd name="T66" fmla="*/ 1383 w 1440"/>
                <a:gd name="T67" fmla="*/ 146 h 1913"/>
                <a:gd name="T68" fmla="*/ 1332 w 1440"/>
                <a:gd name="T69" fmla="*/ 113 h 1913"/>
                <a:gd name="T70" fmla="*/ 1266 w 1440"/>
                <a:gd name="T71" fmla="*/ 83 h 1913"/>
                <a:gd name="T72" fmla="*/ 1188 w 1440"/>
                <a:gd name="T73" fmla="*/ 57 h 1913"/>
                <a:gd name="T74" fmla="*/ 1099 w 1440"/>
                <a:gd name="T75" fmla="*/ 35 h 1913"/>
                <a:gd name="T76" fmla="*/ 1000 w 1440"/>
                <a:gd name="T77" fmla="*/ 18 h 1913"/>
                <a:gd name="T78" fmla="*/ 893 w 1440"/>
                <a:gd name="T79" fmla="*/ 6 h 1913"/>
                <a:gd name="T80" fmla="*/ 779 w 1440"/>
                <a:gd name="T81" fmla="*/ 0 h 19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440" h="1913">
                  <a:moveTo>
                    <a:pt x="720" y="0"/>
                  </a:moveTo>
                  <a:lnTo>
                    <a:pt x="660" y="0"/>
                  </a:lnTo>
                  <a:lnTo>
                    <a:pt x="603" y="3"/>
                  </a:lnTo>
                  <a:lnTo>
                    <a:pt x="546" y="6"/>
                  </a:lnTo>
                  <a:lnTo>
                    <a:pt x="492" y="12"/>
                  </a:lnTo>
                  <a:lnTo>
                    <a:pt x="439" y="18"/>
                  </a:lnTo>
                  <a:lnTo>
                    <a:pt x="389" y="26"/>
                  </a:lnTo>
                  <a:lnTo>
                    <a:pt x="340" y="35"/>
                  </a:lnTo>
                  <a:lnTo>
                    <a:pt x="294" y="46"/>
                  </a:lnTo>
                  <a:lnTo>
                    <a:pt x="251" y="57"/>
                  </a:lnTo>
                  <a:lnTo>
                    <a:pt x="210" y="70"/>
                  </a:lnTo>
                  <a:lnTo>
                    <a:pt x="173" y="83"/>
                  </a:lnTo>
                  <a:lnTo>
                    <a:pt x="138" y="97"/>
                  </a:lnTo>
                  <a:lnTo>
                    <a:pt x="107" y="113"/>
                  </a:lnTo>
                  <a:lnTo>
                    <a:pt x="80" y="129"/>
                  </a:lnTo>
                  <a:lnTo>
                    <a:pt x="56" y="146"/>
                  </a:lnTo>
                  <a:lnTo>
                    <a:pt x="36" y="163"/>
                  </a:lnTo>
                  <a:lnTo>
                    <a:pt x="20" y="181"/>
                  </a:lnTo>
                  <a:lnTo>
                    <a:pt x="9" y="200"/>
                  </a:lnTo>
                  <a:lnTo>
                    <a:pt x="2" y="219"/>
                  </a:lnTo>
                  <a:lnTo>
                    <a:pt x="0" y="239"/>
                  </a:lnTo>
                  <a:lnTo>
                    <a:pt x="0" y="1673"/>
                  </a:lnTo>
                  <a:lnTo>
                    <a:pt x="2" y="1693"/>
                  </a:lnTo>
                  <a:lnTo>
                    <a:pt x="9" y="1712"/>
                  </a:lnTo>
                  <a:lnTo>
                    <a:pt x="20" y="1731"/>
                  </a:lnTo>
                  <a:lnTo>
                    <a:pt x="36" y="1749"/>
                  </a:lnTo>
                  <a:lnTo>
                    <a:pt x="56" y="1766"/>
                  </a:lnTo>
                  <a:lnTo>
                    <a:pt x="80" y="1783"/>
                  </a:lnTo>
                  <a:lnTo>
                    <a:pt x="107" y="1799"/>
                  </a:lnTo>
                  <a:lnTo>
                    <a:pt x="138" y="1815"/>
                  </a:lnTo>
                  <a:lnTo>
                    <a:pt x="173" y="1829"/>
                  </a:lnTo>
                  <a:lnTo>
                    <a:pt x="210" y="1842"/>
                  </a:lnTo>
                  <a:lnTo>
                    <a:pt x="251" y="1855"/>
                  </a:lnTo>
                  <a:lnTo>
                    <a:pt x="294" y="1866"/>
                  </a:lnTo>
                  <a:lnTo>
                    <a:pt x="340" y="1877"/>
                  </a:lnTo>
                  <a:lnTo>
                    <a:pt x="389" y="1886"/>
                  </a:lnTo>
                  <a:lnTo>
                    <a:pt x="439" y="1894"/>
                  </a:lnTo>
                  <a:lnTo>
                    <a:pt x="492" y="1900"/>
                  </a:lnTo>
                  <a:lnTo>
                    <a:pt x="546" y="1906"/>
                  </a:lnTo>
                  <a:lnTo>
                    <a:pt x="603" y="1909"/>
                  </a:lnTo>
                  <a:lnTo>
                    <a:pt x="660" y="1912"/>
                  </a:lnTo>
                  <a:lnTo>
                    <a:pt x="720" y="1913"/>
                  </a:lnTo>
                  <a:lnTo>
                    <a:pt x="779" y="1912"/>
                  </a:lnTo>
                  <a:lnTo>
                    <a:pt x="836" y="1909"/>
                  </a:lnTo>
                  <a:lnTo>
                    <a:pt x="893" y="1906"/>
                  </a:lnTo>
                  <a:lnTo>
                    <a:pt x="947" y="1900"/>
                  </a:lnTo>
                  <a:lnTo>
                    <a:pt x="1000" y="1894"/>
                  </a:lnTo>
                  <a:lnTo>
                    <a:pt x="1050" y="1886"/>
                  </a:lnTo>
                  <a:lnTo>
                    <a:pt x="1099" y="1877"/>
                  </a:lnTo>
                  <a:lnTo>
                    <a:pt x="1145" y="1866"/>
                  </a:lnTo>
                  <a:lnTo>
                    <a:pt x="1188" y="1855"/>
                  </a:lnTo>
                  <a:lnTo>
                    <a:pt x="1229" y="1842"/>
                  </a:lnTo>
                  <a:lnTo>
                    <a:pt x="1266" y="1829"/>
                  </a:lnTo>
                  <a:lnTo>
                    <a:pt x="1301" y="1815"/>
                  </a:lnTo>
                  <a:lnTo>
                    <a:pt x="1332" y="1799"/>
                  </a:lnTo>
                  <a:lnTo>
                    <a:pt x="1359" y="1783"/>
                  </a:lnTo>
                  <a:lnTo>
                    <a:pt x="1383" y="1766"/>
                  </a:lnTo>
                  <a:lnTo>
                    <a:pt x="1403" y="1749"/>
                  </a:lnTo>
                  <a:lnTo>
                    <a:pt x="1419" y="1731"/>
                  </a:lnTo>
                  <a:lnTo>
                    <a:pt x="1430" y="1712"/>
                  </a:lnTo>
                  <a:lnTo>
                    <a:pt x="1437" y="1693"/>
                  </a:lnTo>
                  <a:lnTo>
                    <a:pt x="1440" y="1673"/>
                  </a:lnTo>
                  <a:lnTo>
                    <a:pt x="1440" y="239"/>
                  </a:lnTo>
                  <a:lnTo>
                    <a:pt x="1437" y="219"/>
                  </a:lnTo>
                  <a:lnTo>
                    <a:pt x="1430" y="200"/>
                  </a:lnTo>
                  <a:lnTo>
                    <a:pt x="1419" y="181"/>
                  </a:lnTo>
                  <a:lnTo>
                    <a:pt x="1403" y="163"/>
                  </a:lnTo>
                  <a:lnTo>
                    <a:pt x="1383" y="146"/>
                  </a:lnTo>
                  <a:lnTo>
                    <a:pt x="1359" y="129"/>
                  </a:lnTo>
                  <a:lnTo>
                    <a:pt x="1332" y="113"/>
                  </a:lnTo>
                  <a:lnTo>
                    <a:pt x="1301" y="97"/>
                  </a:lnTo>
                  <a:lnTo>
                    <a:pt x="1266" y="83"/>
                  </a:lnTo>
                  <a:lnTo>
                    <a:pt x="1229" y="70"/>
                  </a:lnTo>
                  <a:lnTo>
                    <a:pt x="1188" y="57"/>
                  </a:lnTo>
                  <a:lnTo>
                    <a:pt x="1145" y="46"/>
                  </a:lnTo>
                  <a:lnTo>
                    <a:pt x="1099" y="35"/>
                  </a:lnTo>
                  <a:lnTo>
                    <a:pt x="1050" y="26"/>
                  </a:lnTo>
                  <a:lnTo>
                    <a:pt x="1000" y="18"/>
                  </a:lnTo>
                  <a:lnTo>
                    <a:pt x="947" y="12"/>
                  </a:lnTo>
                  <a:lnTo>
                    <a:pt x="893" y="6"/>
                  </a:lnTo>
                  <a:lnTo>
                    <a:pt x="836" y="3"/>
                  </a:lnTo>
                  <a:lnTo>
                    <a:pt x="779" y="0"/>
                  </a:lnTo>
                  <a:lnTo>
                    <a:pt x="720" y="0"/>
                  </a:lnTo>
                  <a:close/>
                </a:path>
              </a:pathLst>
            </a:cu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ar-SA"/>
            </a:p>
          </p:txBody>
        </p:sp>
        <p:sp>
          <p:nvSpPr>
            <p:cNvPr id="7" name="Freeform 6"/>
            <p:cNvSpPr>
              <a:spLocks/>
            </p:cNvSpPr>
            <p:nvPr/>
          </p:nvSpPr>
          <p:spPr bwMode="auto">
            <a:xfrm>
              <a:off x="7038" y="-2364"/>
              <a:ext cx="1440" cy="239"/>
            </a:xfrm>
            <a:custGeom>
              <a:avLst/>
              <a:gdLst>
                <a:gd name="T0" fmla="*/ 0 w 1440"/>
                <a:gd name="T1" fmla="*/ 0 h 239"/>
                <a:gd name="T2" fmla="*/ 2 w 1440"/>
                <a:gd name="T3" fmla="*/ 19 h 239"/>
                <a:gd name="T4" fmla="*/ 9 w 1440"/>
                <a:gd name="T5" fmla="*/ 38 h 239"/>
                <a:gd name="T6" fmla="*/ 20 w 1440"/>
                <a:gd name="T7" fmla="*/ 57 h 239"/>
                <a:gd name="T8" fmla="*/ 36 w 1440"/>
                <a:gd name="T9" fmla="*/ 75 h 239"/>
                <a:gd name="T10" fmla="*/ 56 w 1440"/>
                <a:gd name="T11" fmla="*/ 93 h 239"/>
                <a:gd name="T12" fmla="*/ 80 w 1440"/>
                <a:gd name="T13" fmla="*/ 109 h 239"/>
                <a:gd name="T14" fmla="*/ 107 w 1440"/>
                <a:gd name="T15" fmla="*/ 125 h 239"/>
                <a:gd name="T16" fmla="*/ 138 w 1440"/>
                <a:gd name="T17" fmla="*/ 141 h 239"/>
                <a:gd name="T18" fmla="*/ 173 w 1440"/>
                <a:gd name="T19" fmla="*/ 155 h 239"/>
                <a:gd name="T20" fmla="*/ 210 w 1440"/>
                <a:gd name="T21" fmla="*/ 169 h 239"/>
                <a:gd name="T22" fmla="*/ 251 w 1440"/>
                <a:gd name="T23" fmla="*/ 181 h 239"/>
                <a:gd name="T24" fmla="*/ 294 w 1440"/>
                <a:gd name="T25" fmla="*/ 192 h 239"/>
                <a:gd name="T26" fmla="*/ 340 w 1440"/>
                <a:gd name="T27" fmla="*/ 203 h 239"/>
                <a:gd name="T28" fmla="*/ 389 w 1440"/>
                <a:gd name="T29" fmla="*/ 212 h 239"/>
                <a:gd name="T30" fmla="*/ 439 w 1440"/>
                <a:gd name="T31" fmla="*/ 220 h 239"/>
                <a:gd name="T32" fmla="*/ 492 w 1440"/>
                <a:gd name="T33" fmla="*/ 226 h 239"/>
                <a:gd name="T34" fmla="*/ 546 w 1440"/>
                <a:gd name="T35" fmla="*/ 232 h 239"/>
                <a:gd name="T36" fmla="*/ 603 w 1440"/>
                <a:gd name="T37" fmla="*/ 235 h 239"/>
                <a:gd name="T38" fmla="*/ 660 w 1440"/>
                <a:gd name="T39" fmla="*/ 238 h 239"/>
                <a:gd name="T40" fmla="*/ 720 w 1440"/>
                <a:gd name="T41" fmla="*/ 238 h 239"/>
                <a:gd name="T42" fmla="*/ 779 w 1440"/>
                <a:gd name="T43" fmla="*/ 238 h 239"/>
                <a:gd name="T44" fmla="*/ 836 w 1440"/>
                <a:gd name="T45" fmla="*/ 235 h 239"/>
                <a:gd name="T46" fmla="*/ 893 w 1440"/>
                <a:gd name="T47" fmla="*/ 232 h 239"/>
                <a:gd name="T48" fmla="*/ 947 w 1440"/>
                <a:gd name="T49" fmla="*/ 226 h 239"/>
                <a:gd name="T50" fmla="*/ 1000 w 1440"/>
                <a:gd name="T51" fmla="*/ 220 h 239"/>
                <a:gd name="T52" fmla="*/ 1050 w 1440"/>
                <a:gd name="T53" fmla="*/ 212 h 239"/>
                <a:gd name="T54" fmla="*/ 1099 w 1440"/>
                <a:gd name="T55" fmla="*/ 203 h 239"/>
                <a:gd name="T56" fmla="*/ 1145 w 1440"/>
                <a:gd name="T57" fmla="*/ 192 h 239"/>
                <a:gd name="T58" fmla="*/ 1188 w 1440"/>
                <a:gd name="T59" fmla="*/ 181 h 239"/>
                <a:gd name="T60" fmla="*/ 1229 w 1440"/>
                <a:gd name="T61" fmla="*/ 169 h 239"/>
                <a:gd name="T62" fmla="*/ 1266 w 1440"/>
                <a:gd name="T63" fmla="*/ 155 h 239"/>
                <a:gd name="T64" fmla="*/ 1301 w 1440"/>
                <a:gd name="T65" fmla="*/ 141 h 239"/>
                <a:gd name="T66" fmla="*/ 1332 w 1440"/>
                <a:gd name="T67" fmla="*/ 125 h 239"/>
                <a:gd name="T68" fmla="*/ 1359 w 1440"/>
                <a:gd name="T69" fmla="*/ 109 h 239"/>
                <a:gd name="T70" fmla="*/ 1383 w 1440"/>
                <a:gd name="T71" fmla="*/ 93 h 239"/>
                <a:gd name="T72" fmla="*/ 1403 w 1440"/>
                <a:gd name="T73" fmla="*/ 75 h 239"/>
                <a:gd name="T74" fmla="*/ 1419 w 1440"/>
                <a:gd name="T75" fmla="*/ 57 h 239"/>
                <a:gd name="T76" fmla="*/ 1430 w 1440"/>
                <a:gd name="T77" fmla="*/ 38 h 239"/>
                <a:gd name="T78" fmla="*/ 1437 w 1440"/>
                <a:gd name="T79" fmla="*/ 19 h 239"/>
                <a:gd name="T80" fmla="*/ 1440 w 1440"/>
                <a:gd name="T81" fmla="*/ 0 h 2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440" h="239">
                  <a:moveTo>
                    <a:pt x="0" y="0"/>
                  </a:moveTo>
                  <a:lnTo>
                    <a:pt x="2" y="19"/>
                  </a:lnTo>
                  <a:lnTo>
                    <a:pt x="9" y="38"/>
                  </a:lnTo>
                  <a:lnTo>
                    <a:pt x="20" y="57"/>
                  </a:lnTo>
                  <a:lnTo>
                    <a:pt x="36" y="75"/>
                  </a:lnTo>
                  <a:lnTo>
                    <a:pt x="56" y="93"/>
                  </a:lnTo>
                  <a:lnTo>
                    <a:pt x="80" y="109"/>
                  </a:lnTo>
                  <a:lnTo>
                    <a:pt x="107" y="125"/>
                  </a:lnTo>
                  <a:lnTo>
                    <a:pt x="138" y="141"/>
                  </a:lnTo>
                  <a:lnTo>
                    <a:pt x="173" y="155"/>
                  </a:lnTo>
                  <a:lnTo>
                    <a:pt x="210" y="169"/>
                  </a:lnTo>
                  <a:lnTo>
                    <a:pt x="251" y="181"/>
                  </a:lnTo>
                  <a:lnTo>
                    <a:pt x="294" y="192"/>
                  </a:lnTo>
                  <a:lnTo>
                    <a:pt x="340" y="203"/>
                  </a:lnTo>
                  <a:lnTo>
                    <a:pt x="389" y="212"/>
                  </a:lnTo>
                  <a:lnTo>
                    <a:pt x="439" y="220"/>
                  </a:lnTo>
                  <a:lnTo>
                    <a:pt x="492" y="226"/>
                  </a:lnTo>
                  <a:lnTo>
                    <a:pt x="546" y="232"/>
                  </a:lnTo>
                  <a:lnTo>
                    <a:pt x="603" y="235"/>
                  </a:lnTo>
                  <a:lnTo>
                    <a:pt x="660" y="238"/>
                  </a:lnTo>
                  <a:lnTo>
                    <a:pt x="720" y="238"/>
                  </a:lnTo>
                  <a:lnTo>
                    <a:pt x="779" y="238"/>
                  </a:lnTo>
                  <a:lnTo>
                    <a:pt x="836" y="235"/>
                  </a:lnTo>
                  <a:lnTo>
                    <a:pt x="893" y="232"/>
                  </a:lnTo>
                  <a:lnTo>
                    <a:pt x="947" y="226"/>
                  </a:lnTo>
                  <a:lnTo>
                    <a:pt x="1000" y="220"/>
                  </a:lnTo>
                  <a:lnTo>
                    <a:pt x="1050" y="212"/>
                  </a:lnTo>
                  <a:lnTo>
                    <a:pt x="1099" y="203"/>
                  </a:lnTo>
                  <a:lnTo>
                    <a:pt x="1145" y="192"/>
                  </a:lnTo>
                  <a:lnTo>
                    <a:pt x="1188" y="181"/>
                  </a:lnTo>
                  <a:lnTo>
                    <a:pt x="1229" y="169"/>
                  </a:lnTo>
                  <a:lnTo>
                    <a:pt x="1266" y="155"/>
                  </a:lnTo>
                  <a:lnTo>
                    <a:pt x="1301" y="141"/>
                  </a:lnTo>
                  <a:lnTo>
                    <a:pt x="1332" y="125"/>
                  </a:lnTo>
                  <a:lnTo>
                    <a:pt x="1359" y="109"/>
                  </a:lnTo>
                  <a:lnTo>
                    <a:pt x="1383" y="93"/>
                  </a:lnTo>
                  <a:lnTo>
                    <a:pt x="1403" y="75"/>
                  </a:lnTo>
                  <a:lnTo>
                    <a:pt x="1419" y="57"/>
                  </a:lnTo>
                  <a:lnTo>
                    <a:pt x="1430" y="38"/>
                  </a:lnTo>
                  <a:lnTo>
                    <a:pt x="1437" y="19"/>
                  </a:lnTo>
                  <a:lnTo>
                    <a:pt x="1440" y="0"/>
                  </a:lnTo>
                </a:path>
              </a:pathLst>
            </a:custGeom>
            <a:noFill/>
            <a:ln w="9524">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ar-SA"/>
            </a:p>
          </p:txBody>
        </p:sp>
        <p:sp>
          <p:nvSpPr>
            <p:cNvPr id="8" name="Freeform 7"/>
            <p:cNvSpPr>
              <a:spLocks/>
            </p:cNvSpPr>
            <p:nvPr/>
          </p:nvSpPr>
          <p:spPr bwMode="auto">
            <a:xfrm>
              <a:off x="7758" y="-690"/>
              <a:ext cx="1" cy="884"/>
            </a:xfrm>
            <a:custGeom>
              <a:avLst/>
              <a:gdLst>
                <a:gd name="T0" fmla="*/ 0 w 1"/>
                <a:gd name="T1" fmla="*/ 0 h 884"/>
                <a:gd name="T2" fmla="*/ 1 w 1"/>
                <a:gd name="T3" fmla="*/ 885 h 884"/>
              </a:gdLst>
              <a:ahLst/>
              <a:cxnLst>
                <a:cxn ang="0">
                  <a:pos x="T0" y="T1"/>
                </a:cxn>
                <a:cxn ang="0">
                  <a:pos x="T2" y="T3"/>
                </a:cxn>
              </a:cxnLst>
              <a:rect l="0" t="0" r="r" b="b"/>
              <a:pathLst>
                <a:path w="1" h="884">
                  <a:moveTo>
                    <a:pt x="0" y="0"/>
                  </a:moveTo>
                  <a:lnTo>
                    <a:pt x="1" y="885"/>
                  </a:lnTo>
                </a:path>
              </a:pathLst>
            </a:custGeom>
            <a:noFill/>
            <a:ln w="9524">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ar-SA"/>
            </a:p>
          </p:txBody>
        </p:sp>
        <p:sp>
          <p:nvSpPr>
            <p:cNvPr id="9" name="Freeform 8"/>
            <p:cNvSpPr>
              <a:spLocks/>
            </p:cNvSpPr>
            <p:nvPr/>
          </p:nvSpPr>
          <p:spPr bwMode="auto">
            <a:xfrm>
              <a:off x="7037" y="-870"/>
              <a:ext cx="1" cy="884"/>
            </a:xfrm>
            <a:custGeom>
              <a:avLst/>
              <a:gdLst>
                <a:gd name="T0" fmla="*/ 0 w 1"/>
                <a:gd name="T1" fmla="*/ 0 h 884"/>
                <a:gd name="T2" fmla="*/ 0 w 1"/>
                <a:gd name="T3" fmla="*/ 885 h 884"/>
              </a:gdLst>
              <a:ahLst/>
              <a:cxnLst>
                <a:cxn ang="0">
                  <a:pos x="T0" y="T1"/>
                </a:cxn>
                <a:cxn ang="0">
                  <a:pos x="T2" y="T3"/>
                </a:cxn>
              </a:cxnLst>
              <a:rect l="0" t="0" r="r" b="b"/>
              <a:pathLst>
                <a:path w="1" h="884">
                  <a:moveTo>
                    <a:pt x="0" y="0"/>
                  </a:moveTo>
                  <a:lnTo>
                    <a:pt x="0" y="885"/>
                  </a:lnTo>
                </a:path>
              </a:pathLst>
            </a:custGeom>
            <a:noFill/>
            <a:ln w="9524">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ar-SA"/>
            </a:p>
          </p:txBody>
        </p:sp>
        <p:sp>
          <p:nvSpPr>
            <p:cNvPr id="10" name="Freeform 9"/>
            <p:cNvSpPr>
              <a:spLocks/>
            </p:cNvSpPr>
            <p:nvPr/>
          </p:nvSpPr>
          <p:spPr bwMode="auto">
            <a:xfrm>
              <a:off x="8478" y="-870"/>
              <a:ext cx="1" cy="884"/>
            </a:xfrm>
            <a:custGeom>
              <a:avLst/>
              <a:gdLst>
                <a:gd name="T0" fmla="*/ 0 w 1"/>
                <a:gd name="T1" fmla="*/ 0 h 884"/>
                <a:gd name="T2" fmla="*/ 1 w 1"/>
                <a:gd name="T3" fmla="*/ 885 h 884"/>
              </a:gdLst>
              <a:ahLst/>
              <a:cxnLst>
                <a:cxn ang="0">
                  <a:pos x="T0" y="T1"/>
                </a:cxn>
                <a:cxn ang="0">
                  <a:pos x="T2" y="T3"/>
                </a:cxn>
              </a:cxnLst>
              <a:rect l="0" t="0" r="r" b="b"/>
              <a:pathLst>
                <a:path w="1" h="884">
                  <a:moveTo>
                    <a:pt x="0" y="0"/>
                  </a:moveTo>
                  <a:lnTo>
                    <a:pt x="1" y="885"/>
                  </a:lnTo>
                </a:path>
              </a:pathLst>
            </a:custGeom>
            <a:noFill/>
            <a:ln w="9524">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ar-SA"/>
            </a:p>
          </p:txBody>
        </p:sp>
        <p:sp>
          <p:nvSpPr>
            <p:cNvPr id="11" name="Rectangle 10"/>
            <p:cNvSpPr>
              <a:spLocks/>
            </p:cNvSpPr>
            <p:nvPr/>
          </p:nvSpPr>
          <p:spPr bwMode="auto">
            <a:xfrm>
              <a:off x="6918" y="14"/>
              <a:ext cx="256" cy="165"/>
            </a:xfrm>
            <a:prstGeom prst="rect">
              <a:avLst/>
            </a:prstGeom>
            <a:solidFill>
              <a:srgbClr val="BEBEBE"/>
            </a:solidFill>
            <a:ln>
              <a:noFill/>
            </a:ln>
            <a:extLst>
              <a:ext uri="{91240B29-F687-4F45-9708-019B960494DF}">
                <a14:hiddenLine xmlns:a14="http://schemas.microsoft.com/office/drawing/2010/main" w="9525">
                  <a:solidFill>
                    <a:srgbClr val="000000"/>
                  </a:solidFill>
                  <a:miter lim="800000"/>
                  <a:headEnd/>
                  <a:tailEnd/>
                </a14:hiddenLine>
              </a:ext>
            </a:extLst>
          </p:spPr>
          <p:txBody>
            <a:bodyPr rot="0" vert="horz" wrap="square" lIns="91440" tIns="45720" rIns="91440" bIns="45720" anchor="t" anchorCtr="0" upright="1">
              <a:noAutofit/>
            </a:bodyPr>
            <a:lstStyle/>
            <a:p>
              <a:endParaRPr lang="ar-SA"/>
            </a:p>
          </p:txBody>
        </p:sp>
        <p:sp>
          <p:nvSpPr>
            <p:cNvPr id="12" name="Rectangle 11"/>
            <p:cNvSpPr>
              <a:spLocks/>
            </p:cNvSpPr>
            <p:nvPr/>
          </p:nvSpPr>
          <p:spPr bwMode="auto">
            <a:xfrm>
              <a:off x="6918" y="14"/>
              <a:ext cx="256" cy="165"/>
            </a:xfrm>
            <a:prstGeom prst="rect">
              <a:avLst/>
            </a:prstGeom>
            <a:noFill/>
            <a:ln w="9525">
              <a:solidFill>
                <a:srgbClr val="BEBEBE"/>
              </a:solidFill>
              <a:miter lim="800000"/>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ar-SA"/>
            </a:p>
          </p:txBody>
        </p:sp>
        <p:sp>
          <p:nvSpPr>
            <p:cNvPr id="13" name="Rectangle 12"/>
            <p:cNvSpPr>
              <a:spLocks/>
            </p:cNvSpPr>
            <p:nvPr/>
          </p:nvSpPr>
          <p:spPr bwMode="auto">
            <a:xfrm>
              <a:off x="7638" y="194"/>
              <a:ext cx="256" cy="165"/>
            </a:xfrm>
            <a:prstGeom prst="rect">
              <a:avLst/>
            </a:prstGeom>
            <a:solidFill>
              <a:srgbClr val="BEBEBE"/>
            </a:solidFill>
            <a:ln>
              <a:noFill/>
            </a:ln>
            <a:extLst>
              <a:ext uri="{91240B29-F687-4F45-9708-019B960494DF}">
                <a14:hiddenLine xmlns:a14="http://schemas.microsoft.com/office/drawing/2010/main" w="9525">
                  <a:solidFill>
                    <a:srgbClr val="000000"/>
                  </a:solidFill>
                  <a:miter lim="800000"/>
                  <a:headEnd/>
                  <a:tailEnd/>
                </a14:hiddenLine>
              </a:ext>
            </a:extLst>
          </p:spPr>
          <p:txBody>
            <a:bodyPr rot="0" vert="horz" wrap="square" lIns="91440" tIns="45720" rIns="91440" bIns="45720" anchor="t" anchorCtr="0" upright="1">
              <a:noAutofit/>
            </a:bodyPr>
            <a:lstStyle/>
            <a:p>
              <a:endParaRPr lang="ar-SA"/>
            </a:p>
          </p:txBody>
        </p:sp>
        <p:sp>
          <p:nvSpPr>
            <p:cNvPr id="14" name="Rectangle 13"/>
            <p:cNvSpPr>
              <a:spLocks/>
            </p:cNvSpPr>
            <p:nvPr/>
          </p:nvSpPr>
          <p:spPr bwMode="auto">
            <a:xfrm>
              <a:off x="7638" y="194"/>
              <a:ext cx="256" cy="165"/>
            </a:xfrm>
            <a:prstGeom prst="rect">
              <a:avLst/>
            </a:prstGeom>
            <a:noFill/>
            <a:ln w="9525">
              <a:solidFill>
                <a:srgbClr val="BEBEBE"/>
              </a:solidFill>
              <a:miter lim="800000"/>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ar-SA"/>
            </a:p>
          </p:txBody>
        </p:sp>
        <p:sp>
          <p:nvSpPr>
            <p:cNvPr id="15" name="Rectangle 14"/>
            <p:cNvSpPr>
              <a:spLocks/>
            </p:cNvSpPr>
            <p:nvPr/>
          </p:nvSpPr>
          <p:spPr bwMode="auto">
            <a:xfrm>
              <a:off x="8372" y="14"/>
              <a:ext cx="256" cy="165"/>
            </a:xfrm>
            <a:prstGeom prst="rect">
              <a:avLst/>
            </a:prstGeom>
            <a:solidFill>
              <a:srgbClr val="BEBEBE"/>
            </a:solidFill>
            <a:ln>
              <a:noFill/>
            </a:ln>
            <a:extLst>
              <a:ext uri="{91240B29-F687-4F45-9708-019B960494DF}">
                <a14:hiddenLine xmlns:a14="http://schemas.microsoft.com/office/drawing/2010/main" w="9525">
                  <a:solidFill>
                    <a:srgbClr val="000000"/>
                  </a:solidFill>
                  <a:miter lim="800000"/>
                  <a:headEnd/>
                  <a:tailEnd/>
                </a14:hiddenLine>
              </a:ext>
            </a:extLst>
          </p:spPr>
          <p:txBody>
            <a:bodyPr rot="0" vert="horz" wrap="square" lIns="91440" tIns="45720" rIns="91440" bIns="45720" anchor="t" anchorCtr="0" upright="1">
              <a:noAutofit/>
            </a:bodyPr>
            <a:lstStyle/>
            <a:p>
              <a:endParaRPr lang="ar-SA"/>
            </a:p>
          </p:txBody>
        </p:sp>
        <p:sp>
          <p:nvSpPr>
            <p:cNvPr id="16" name="Rectangle 15"/>
            <p:cNvSpPr>
              <a:spLocks/>
            </p:cNvSpPr>
            <p:nvPr/>
          </p:nvSpPr>
          <p:spPr bwMode="auto">
            <a:xfrm>
              <a:off x="8372" y="14"/>
              <a:ext cx="256" cy="165"/>
            </a:xfrm>
            <a:prstGeom prst="rect">
              <a:avLst/>
            </a:prstGeom>
            <a:noFill/>
            <a:ln w="9525">
              <a:solidFill>
                <a:srgbClr val="BEBEBE"/>
              </a:solidFill>
              <a:miter lim="800000"/>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ar-SA"/>
            </a:p>
          </p:txBody>
        </p:sp>
        <p:sp>
          <p:nvSpPr>
            <p:cNvPr id="17" name="Freeform 16"/>
            <p:cNvSpPr>
              <a:spLocks/>
            </p:cNvSpPr>
            <p:nvPr/>
          </p:nvSpPr>
          <p:spPr bwMode="auto">
            <a:xfrm>
              <a:off x="7758" y="-690"/>
              <a:ext cx="742" cy="704"/>
            </a:xfrm>
            <a:custGeom>
              <a:avLst/>
              <a:gdLst>
                <a:gd name="T0" fmla="*/ 0 w 742"/>
                <a:gd name="T1" fmla="*/ 0 h 704"/>
                <a:gd name="T2" fmla="*/ 742 w 742"/>
                <a:gd name="T3" fmla="*/ 705 h 704"/>
              </a:gdLst>
              <a:ahLst/>
              <a:cxnLst>
                <a:cxn ang="0">
                  <a:pos x="T0" y="T1"/>
                </a:cxn>
                <a:cxn ang="0">
                  <a:pos x="T2" y="T3"/>
                </a:cxn>
              </a:cxnLst>
              <a:rect l="0" t="0" r="r" b="b"/>
              <a:pathLst>
                <a:path w="742" h="704">
                  <a:moveTo>
                    <a:pt x="0" y="0"/>
                  </a:moveTo>
                  <a:lnTo>
                    <a:pt x="742" y="705"/>
                  </a:lnTo>
                </a:path>
              </a:pathLst>
            </a:cu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ar-SA"/>
            </a:p>
          </p:txBody>
        </p:sp>
        <p:sp>
          <p:nvSpPr>
            <p:cNvPr id="18" name="Freeform 17"/>
            <p:cNvSpPr>
              <a:spLocks/>
            </p:cNvSpPr>
            <p:nvPr/>
          </p:nvSpPr>
          <p:spPr bwMode="auto">
            <a:xfrm>
              <a:off x="7046" y="-690"/>
              <a:ext cx="712" cy="704"/>
            </a:xfrm>
            <a:custGeom>
              <a:avLst/>
              <a:gdLst>
                <a:gd name="T0" fmla="*/ 711 w 712"/>
                <a:gd name="T1" fmla="*/ 0 h 704"/>
                <a:gd name="T2" fmla="*/ 0 w 712"/>
                <a:gd name="T3" fmla="*/ 705 h 704"/>
              </a:gdLst>
              <a:ahLst/>
              <a:cxnLst>
                <a:cxn ang="0">
                  <a:pos x="T0" y="T1"/>
                </a:cxn>
                <a:cxn ang="0">
                  <a:pos x="T2" y="T3"/>
                </a:cxn>
              </a:cxnLst>
              <a:rect l="0" t="0" r="r" b="b"/>
              <a:pathLst>
                <a:path w="712" h="704">
                  <a:moveTo>
                    <a:pt x="711" y="0"/>
                  </a:moveTo>
                  <a:lnTo>
                    <a:pt x="0" y="705"/>
                  </a:lnTo>
                </a:path>
              </a:pathLst>
            </a:cu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ar-SA"/>
            </a:p>
          </p:txBody>
        </p:sp>
        <p:sp>
          <p:nvSpPr>
            <p:cNvPr id="19" name="Freeform 18"/>
            <p:cNvSpPr>
              <a:spLocks/>
            </p:cNvSpPr>
            <p:nvPr/>
          </p:nvSpPr>
          <p:spPr bwMode="auto">
            <a:xfrm>
              <a:off x="7046" y="-842"/>
              <a:ext cx="720" cy="1036"/>
            </a:xfrm>
            <a:custGeom>
              <a:avLst/>
              <a:gdLst>
                <a:gd name="T0" fmla="*/ 720 w 720"/>
                <a:gd name="T1" fmla="*/ 1037 h 1036"/>
                <a:gd name="T2" fmla="*/ 0 w 720"/>
                <a:gd name="T3" fmla="*/ 0 h 1036"/>
              </a:gdLst>
              <a:ahLst/>
              <a:cxnLst>
                <a:cxn ang="0">
                  <a:pos x="T0" y="T1"/>
                </a:cxn>
                <a:cxn ang="0">
                  <a:pos x="T2" y="T3"/>
                </a:cxn>
              </a:cxnLst>
              <a:rect l="0" t="0" r="r" b="b"/>
              <a:pathLst>
                <a:path w="720" h="1036">
                  <a:moveTo>
                    <a:pt x="720" y="1037"/>
                  </a:moveTo>
                  <a:lnTo>
                    <a:pt x="0" y="0"/>
                  </a:lnTo>
                </a:path>
              </a:pathLst>
            </a:cu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ar-SA"/>
            </a:p>
          </p:txBody>
        </p:sp>
        <p:sp>
          <p:nvSpPr>
            <p:cNvPr id="20" name="Freeform 19"/>
            <p:cNvSpPr>
              <a:spLocks/>
            </p:cNvSpPr>
            <p:nvPr/>
          </p:nvSpPr>
          <p:spPr bwMode="auto">
            <a:xfrm>
              <a:off x="7758" y="-872"/>
              <a:ext cx="720" cy="1036"/>
            </a:xfrm>
            <a:custGeom>
              <a:avLst/>
              <a:gdLst>
                <a:gd name="T0" fmla="*/ 720 w 720"/>
                <a:gd name="T1" fmla="*/ 0 h 1036"/>
                <a:gd name="T2" fmla="*/ 0 w 720"/>
                <a:gd name="T3" fmla="*/ 1037 h 1036"/>
              </a:gdLst>
              <a:ahLst/>
              <a:cxnLst>
                <a:cxn ang="0">
                  <a:pos x="T0" y="T1"/>
                </a:cxn>
                <a:cxn ang="0">
                  <a:pos x="T2" y="T3"/>
                </a:cxn>
              </a:cxnLst>
              <a:rect l="0" t="0" r="r" b="b"/>
              <a:pathLst>
                <a:path w="720" h="1036">
                  <a:moveTo>
                    <a:pt x="720" y="0"/>
                  </a:moveTo>
                  <a:lnTo>
                    <a:pt x="0" y="1037"/>
                  </a:lnTo>
                </a:path>
              </a:pathLst>
            </a:cu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ar-SA"/>
            </a:p>
          </p:txBody>
        </p:sp>
      </p:grpSp>
      <p:pic>
        <p:nvPicPr>
          <p:cNvPr id="49" name="Picture 48"/>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871769" y="3739085"/>
            <a:ext cx="5273040" cy="2624455"/>
          </a:xfrm>
          <a:prstGeom prst="rect">
            <a:avLst/>
          </a:prstGeom>
          <a:noFill/>
          <a:ln w="9525">
            <a:noFill/>
            <a:miter lim="800000"/>
            <a:headEnd/>
            <a:tailEnd/>
          </a:ln>
        </p:spPr>
      </p:pic>
    </p:spTree>
    <p:extLst>
      <p:ext uri="{BB962C8B-B14F-4D97-AF65-F5344CB8AC3E}">
        <p14:creationId xmlns:p14="http://schemas.microsoft.com/office/powerpoint/2010/main" val="79133364"/>
      </p:ext>
    </p:extLst>
  </p:cSld>
  <p:clrMapOvr>
    <a:masterClrMapping/>
  </p:clrMapOvr>
</p:sld>
</file>

<file path=ppt/theme/theme1.xml><?xml version="1.0" encoding="utf-8"?>
<a:theme xmlns:a="http://schemas.openxmlformats.org/drawingml/2006/main" name="Wisp">
  <a:themeElements>
    <a:clrScheme name="Wisp">
      <a:dk1>
        <a:sysClr val="windowText" lastClr="000000"/>
      </a:dk1>
      <a:lt1>
        <a:sysClr val="window" lastClr="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Wisp">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isp">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24B1A44C-C006-48B2-A4D7-E5549B3D8CD4}"/>
    </a:ext>
  </a:extLst>
</a:theme>
</file>

<file path=docProps/app.xml><?xml version="1.0" encoding="utf-8"?>
<Properties xmlns="http://schemas.openxmlformats.org/officeDocument/2006/extended-properties" xmlns:vt="http://schemas.openxmlformats.org/officeDocument/2006/docPropsVTypes">
  <Template/>
  <TotalTime>15</TotalTime>
  <Words>88</Words>
  <Application>Microsoft Office PowerPoint</Application>
  <PresentationFormat>Widescreen</PresentationFormat>
  <Paragraphs>82</Paragraphs>
  <Slides>7</Slides>
  <Notes>0</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7</vt:i4>
      </vt:variant>
    </vt:vector>
  </HeadingPairs>
  <TitlesOfParts>
    <vt:vector size="16" baseType="lpstr">
      <vt:lpstr>Arial</vt:lpstr>
      <vt:lpstr>ArialMT</vt:lpstr>
      <vt:lpstr>Calibri</vt:lpstr>
      <vt:lpstr>Century Gothic</vt:lpstr>
      <vt:lpstr>Tahoma</vt:lpstr>
      <vt:lpstr>Times New Roman</vt:lpstr>
      <vt:lpstr>Wingdings</vt:lpstr>
      <vt:lpstr>Wingdings 3</vt:lpstr>
      <vt:lpstr>Wisp</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SACC - ANAS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Haider Abbas</dc:creator>
  <cp:lastModifiedBy>Haider Abbas</cp:lastModifiedBy>
  <cp:revision>5</cp:revision>
  <dcterms:created xsi:type="dcterms:W3CDTF">2017-12-16T20:16:29Z</dcterms:created>
  <dcterms:modified xsi:type="dcterms:W3CDTF">2017-12-16T20:31:54Z</dcterms:modified>
</cp:coreProperties>
</file>